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365" r:id="rId2"/>
    <p:sldId id="383" r:id="rId3"/>
    <p:sldId id="384" r:id="rId4"/>
    <p:sldId id="402" r:id="rId5"/>
    <p:sldId id="308" r:id="rId6"/>
    <p:sldId id="385" r:id="rId7"/>
    <p:sldId id="423" r:id="rId8"/>
    <p:sldId id="411" r:id="rId9"/>
    <p:sldId id="386" r:id="rId10"/>
    <p:sldId id="387" r:id="rId11"/>
    <p:sldId id="412" r:id="rId12"/>
    <p:sldId id="388" r:id="rId13"/>
    <p:sldId id="389" r:id="rId14"/>
    <p:sldId id="390" r:id="rId15"/>
    <p:sldId id="413" r:id="rId16"/>
    <p:sldId id="391" r:id="rId17"/>
    <p:sldId id="393" r:id="rId18"/>
    <p:sldId id="414" r:id="rId19"/>
    <p:sldId id="396" r:id="rId20"/>
    <p:sldId id="399" r:id="rId21"/>
    <p:sldId id="397" r:id="rId22"/>
    <p:sldId id="415" r:id="rId23"/>
    <p:sldId id="400" r:id="rId24"/>
    <p:sldId id="395" r:id="rId25"/>
    <p:sldId id="401" r:id="rId26"/>
    <p:sldId id="416" r:id="rId27"/>
    <p:sldId id="424" r:id="rId28"/>
    <p:sldId id="425" r:id="rId29"/>
    <p:sldId id="426" r:id="rId30"/>
    <p:sldId id="417" r:id="rId31"/>
    <p:sldId id="406" r:id="rId32"/>
    <p:sldId id="407" r:id="rId33"/>
    <p:sldId id="418" r:id="rId34"/>
    <p:sldId id="408" r:id="rId35"/>
    <p:sldId id="409" r:id="rId36"/>
    <p:sldId id="410" r:id="rId37"/>
    <p:sldId id="405" r:id="rId38"/>
    <p:sldId id="404" r:id="rId39"/>
    <p:sldId id="419" r:id="rId40"/>
    <p:sldId id="420" r:id="rId41"/>
    <p:sldId id="421" r:id="rId42"/>
    <p:sldId id="422" r:id="rId43"/>
    <p:sldId id="427" r:id="rId44"/>
    <p:sldId id="428" r:id="rId45"/>
    <p:sldId id="429" r:id="rId46"/>
    <p:sldId id="430" r:id="rId47"/>
    <p:sldId id="431" r:id="rId48"/>
    <p:sldId id="436" r:id="rId49"/>
    <p:sldId id="437" r:id="rId50"/>
    <p:sldId id="432" r:id="rId51"/>
    <p:sldId id="438" r:id="rId52"/>
    <p:sldId id="440" r:id="rId53"/>
    <p:sldId id="439" r:id="rId5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900"/>
    <a:srgbClr val="F6F6F6"/>
    <a:srgbClr val="FFFFFF"/>
    <a:srgbClr val="E3C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9" autoAdjust="0"/>
    <p:restoredTop sz="94660"/>
  </p:normalViewPr>
  <p:slideViewPr>
    <p:cSldViewPr snapToGrid="0">
      <p:cViewPr varScale="1">
        <p:scale>
          <a:sx n="80" d="100"/>
          <a:sy n="80" d="100"/>
        </p:scale>
        <p:origin x="3402" y="11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355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CF9572D-3479-A077-D11E-ACAFB0B2A0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C573A9-CE6C-31C6-97D9-18427CFD6A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2250B-690C-4AD1-9D4F-DBCB3EFA94F2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AA866D-8CE0-BBE5-652E-783ED0A38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05FA35-2ED0-146A-7736-1CB0BDC0F4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EFB92-2F99-49E0-9B4D-64BEF412A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613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A750E-970D-4DE1-A6F2-F9B3898BD184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88461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F6965-1F7E-440B-BB42-62D601A71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28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049-AE4A-4EEB-B6D8-3E31B6A257D4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37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164DF-DCBA-4AA1-A2ED-CBCB1A2616A7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4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C897-5AD8-41F0-8518-6FED6CEFB46C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30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6C48-F17F-474E-A7E9-490492361937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19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2CD5-B640-4895-BC17-76CC87404E98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09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4800-D340-4433-8118-27A2BD489BBE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40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E520-BA62-492D-BD6F-666FF31E54EC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2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716F8-3BC9-421F-AAA7-CDDC022B8D09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452761"/>
            <a:ext cx="1543050" cy="315418"/>
          </a:xfrm>
        </p:spPr>
        <p:txBody>
          <a:bodyPr/>
          <a:lstStyle/>
          <a:p>
            <a:fld id="{2F0C42D5-04C4-46D6-A4EB-49D2EADEABEB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52963" y="9452761"/>
            <a:ext cx="2571750" cy="315418"/>
          </a:xfrm>
        </p:spPr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452761"/>
            <a:ext cx="1543050" cy="315418"/>
          </a:xfrm>
        </p:spPr>
        <p:txBody>
          <a:bodyPr/>
          <a:lstStyle/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0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A4A9-D229-419F-8BA7-71725D38EB8E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93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C412-2B5C-48DF-A3D5-796C0CD3EB47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5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30321-EC50-40B4-80A3-2927AF4B2AB6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AD2C6-742A-478F-9BB6-9DF417A93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heindigo.co.kr/archives/31423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4D681C-C563-0132-41C7-D5C0043378EC}"/>
              </a:ext>
            </a:extLst>
          </p:cNvPr>
          <p:cNvSpPr/>
          <p:nvPr/>
        </p:nvSpPr>
        <p:spPr>
          <a:xfrm>
            <a:off x="1708317" y="1771421"/>
            <a:ext cx="3441366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+mj-ea"/>
                <a:ea typeface="+mj-ea"/>
              </a:rPr>
              <a:t>이동의자유 리포트</a:t>
            </a:r>
            <a:endParaRPr lang="en-US" altLang="ko-KR" sz="2800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800" b="1">
                <a:solidFill>
                  <a:schemeClr val="tx1"/>
                </a:solidFill>
                <a:latin typeface="+mj-ea"/>
                <a:ea typeface="+mj-ea"/>
              </a:rPr>
              <a:t>(2023 ver)</a:t>
            </a:r>
            <a:endParaRPr lang="ko-KR" altLang="en-US" sz="28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13137-FC9D-404B-6F5E-2D67804033FE}"/>
              </a:ext>
            </a:extLst>
          </p:cNvPr>
          <p:cNvSpPr txBox="1"/>
          <p:nvPr/>
        </p:nvSpPr>
        <p:spPr>
          <a:xfrm>
            <a:off x="1037112" y="2977605"/>
            <a:ext cx="5108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교통약자 </a:t>
            </a:r>
            <a:r>
              <a:rPr lang="ko-KR" altLang="en-US" sz="1400" b="1" i="0" dirty="0" err="1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이동권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강화를 위한 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DRT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역할과 가능성 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624F863-47C5-9427-84E3-7871743B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DCC1E-D53E-DF6D-4D4A-1E44EC5C8A24}"/>
              </a:ext>
            </a:extLst>
          </p:cNvPr>
          <p:cNvSpPr txBox="1"/>
          <p:nvPr/>
        </p:nvSpPr>
        <p:spPr>
          <a:xfrm>
            <a:off x="7467266" y="7987673"/>
            <a:ext cx="4343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/>
              <a:t>Sub1: </a:t>
            </a:r>
            <a:r>
              <a:rPr lang="ko-KR" altLang="en-US" sz="1200" dirty="0"/>
              <a:t>교통지원 정책의 통일의 필요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/>
              <a:t>sub2: </a:t>
            </a:r>
            <a:r>
              <a:rPr lang="ko-KR" altLang="en-US" sz="1200" dirty="0"/>
              <a:t>승차공유 </a:t>
            </a:r>
            <a:r>
              <a:rPr lang="ko-KR" altLang="en-US" sz="1200" dirty="0" err="1"/>
              <a:t>병행을</a:t>
            </a:r>
            <a:r>
              <a:rPr lang="ko-KR" altLang="en-US" sz="1200" dirty="0"/>
              <a:t> 통한 효율 운영</a:t>
            </a:r>
          </a:p>
        </p:txBody>
      </p:sp>
    </p:spTree>
    <p:extLst>
      <p:ext uri="{BB962C8B-B14F-4D97-AF65-F5344CB8AC3E}">
        <p14:creationId xmlns:p14="http://schemas.microsoft.com/office/powerpoint/2010/main" val="70835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 서론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02A75-59B9-AE21-D3DA-27999455992C}"/>
              </a:ext>
            </a:extLst>
          </p:cNvPr>
          <p:cNvSpPr txBox="1"/>
          <p:nvPr/>
        </p:nvSpPr>
        <p:spPr>
          <a:xfrm>
            <a:off x="578759" y="2196766"/>
            <a:ext cx="5731326" cy="514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교통약자들도 도시의 일원으로서 자유롭게 이동하고 사회활동에 참여할 권리를 갖고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이동권의 보장은 교통약자들의 사회적 포용과 인권 보호를 위해 중요합니다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또한 교통약자들이 자유롭게 이동할 수 있다면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그들은 고용 기회에 더욱 쉽게 접근할 수 있고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사회적 활동에 더욱 적극적으로 참여할 수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이는 경제적인 창출과 사회적 기여를 증진시키는데 도움을 줄 수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 따라서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이동권의 증진은 사회적인 포용과 인권 보호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동등한 기회 제공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경제적 창출과 사회적 기여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사회적 안전과 편의성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그리고 인구 변화에 대한 대응 등 다양한 측면에서 중요한 사회적 목표를 달성하는 데에 필수적입니다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sz="1100">
              <a:solidFill>
                <a:srgbClr val="374151"/>
              </a:solidFill>
              <a:latin typeface="Söhne"/>
            </a:endParaRPr>
          </a:p>
          <a:p>
            <a:pPr algn="just">
              <a:lnSpc>
                <a:spcPct val="150000"/>
              </a:lnSpc>
            </a:pPr>
            <a:endParaRPr lang="en-US" altLang="ko-KR" sz="1100" b="0" i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 그러나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이동권에는 여전히 다양한 문제점들이 존재합니다</a:t>
            </a:r>
            <a:r>
              <a:rPr lang="en-US" altLang="ko-KR" sz="1100">
                <a:solidFill>
                  <a:srgbClr val="374151"/>
                </a:solidFill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물리적 접근성 부족은 접근 가능한 출입구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엘리베이터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경사로 등의 부재로 인해 교통약자들의 이동에 제한을 가합니다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기술적 제약은 정보 제공 시스템의 부족이나 혁신적인 기술의 미적용으로 인해 시각이나 청각에 장애가 있는 사람들이 어려움을 겪을 수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사회적 인식과 인식 부족은 교통약자들에 대한 사회적인 인식의 부재로 인해 배제와 차별을 받을 수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인프라 및 서비스 부족은 충분한 대중교통 수단이 부족하거나 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DRT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서비스가 제공되지 않아 교통약자들의 이동에 어려움을 겪을 수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마지막으로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이동권을 보장하기 위해서는 인식과 의식의 변화가 필요합니다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이러한 문제점들은 교통약자들의 이동권을 제한하고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그들이 사회 및 일상생활에서 동등한 참여와 기회를 누리는 것을 어렵게 만들고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그러므로 이러한 문제점을 극복하고 교통약자 이동권을 보장하기 위해 계속해서 노력해야 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B6423-7D42-8F26-EC20-9FB432A32500}"/>
              </a:ext>
            </a:extLst>
          </p:cNvPr>
          <p:cNvSpPr txBox="1"/>
          <p:nvPr/>
        </p:nvSpPr>
        <p:spPr>
          <a:xfrm>
            <a:off x="578759" y="1680420"/>
            <a:ext cx="428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이동권의 중요성과 이슈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355B1FA-44BA-8FDC-8B28-9808F03A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6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307C97-058C-C59D-B317-D3D05AD4E21D}"/>
              </a:ext>
            </a:extLst>
          </p:cNvPr>
          <p:cNvSpPr/>
          <p:nvPr/>
        </p:nvSpPr>
        <p:spPr>
          <a:xfrm>
            <a:off x="567159" y="740176"/>
            <a:ext cx="6050254" cy="193357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2. </a:t>
            </a:r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교통약자 이동권의 </a:t>
            </a:r>
            <a:endParaRPr lang="en-US" altLang="ko-KR" sz="3200" kern="1500" spc="300">
              <a:solidFill>
                <a:schemeClr val="tx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r"/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개념과 의의</a:t>
            </a:r>
            <a:endParaRPr lang="en-US" altLang="ko-KR" sz="3200" kern="1500" spc="300">
              <a:solidFill>
                <a:schemeClr val="tx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바닥글 개체 틀 8">
            <a:extLst>
              <a:ext uri="{FF2B5EF4-FFF2-40B4-BE49-F238E27FC236}">
                <a16:creationId xmlns:a16="http://schemas.microsoft.com/office/drawing/2014/main" id="{58942924-4641-A53A-319A-76C1B8E0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2963" y="9452761"/>
            <a:ext cx="2571750" cy="315418"/>
          </a:xfrm>
        </p:spPr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1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2. </a:t>
            </a:r>
            <a:r>
              <a:rPr lang="ko-KR" altLang="en-US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이동권의 개념과 의의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02A75-59B9-AE21-D3DA-27999455992C}"/>
              </a:ext>
            </a:extLst>
          </p:cNvPr>
          <p:cNvSpPr txBox="1"/>
          <p:nvPr/>
        </p:nvSpPr>
        <p:spPr>
          <a:xfrm>
            <a:off x="578759" y="2196766"/>
            <a:ext cx="5731326" cy="10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 교통약자는 신체적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인지적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운동 기능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장애 등의 이유로 이동에 제약을 가지고 있는 개인을 의미합니다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교통약자는 장애인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노인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임산부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어린이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장애를 가진 아동 등 다양한 유형으로 분류될 수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신체적인 장애로 인해 보행에 어려움을 겪는 사람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시각 및 청각 장애가 있는 사람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인지적인 제약을 가진 사람 등이 교통약자에 해당합니다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B6423-7D42-8F26-EC20-9FB432A32500}"/>
              </a:ext>
            </a:extLst>
          </p:cNvPr>
          <p:cNvSpPr txBox="1"/>
          <p:nvPr/>
        </p:nvSpPr>
        <p:spPr>
          <a:xfrm>
            <a:off x="578759" y="1680420"/>
            <a:ext cx="428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교통약자의 정의와 분류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290E3A6-8DF6-14C8-FC01-A0BC9406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29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2. </a:t>
            </a:r>
            <a:r>
              <a:rPr lang="ko-KR" altLang="en-US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이동권의 개념과 의의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02A75-59B9-AE21-D3DA-27999455992C}"/>
              </a:ext>
            </a:extLst>
          </p:cNvPr>
          <p:cNvSpPr txBox="1"/>
          <p:nvPr/>
        </p:nvSpPr>
        <p:spPr>
          <a:xfrm>
            <a:off x="578759" y="2196766"/>
            <a:ext cx="5731326" cy="10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이동권은 교통약자들이 안전하고 효율적으로 이동할 수 있는 권리를 의미합니다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이는 교통 시설과 대중교통 서비스의 접근성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이용 가능성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이동의 자유 등을 포함합니다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이동권은 개인의 독립적인 생활과 사회 참여를 보장하며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사회적 포용의 핵심 원칙 중 하나로 간주됩니다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B6423-7D42-8F26-EC20-9FB432A32500}"/>
              </a:ext>
            </a:extLst>
          </p:cNvPr>
          <p:cNvSpPr txBox="1"/>
          <p:nvPr/>
        </p:nvSpPr>
        <p:spPr>
          <a:xfrm>
            <a:off x="578759" y="1680420"/>
            <a:ext cx="428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이동권의 개념과 범위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42D82AA-7E71-7405-D92B-1AA6F3452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1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2. </a:t>
            </a:r>
            <a:r>
              <a:rPr lang="ko-KR" altLang="en-US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이동권의 개념과 의의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02A75-59B9-AE21-D3DA-27999455992C}"/>
              </a:ext>
            </a:extLst>
          </p:cNvPr>
          <p:cNvSpPr txBox="1"/>
          <p:nvPr/>
        </p:nvSpPr>
        <p:spPr>
          <a:xfrm>
            <a:off x="578759" y="2196766"/>
            <a:ext cx="5731326" cy="3619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이동권은 다양한 측면에서 중요하며 가치가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sz="1100">
              <a:solidFill>
                <a:srgbClr val="374151"/>
              </a:solidFill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 첫째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교통약자들은 독립적인 생활을 영위하고 사회 참여에 참여하기 위해 이동에 의존합니다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이동권의 보장은 이들이 삶의 질을 향상시키고 사회적인 활동에 참여할 수 있는 기회를 제공합니다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b="0" i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 둘째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이동권은 사회적 포용의 핵심 요소입니다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교통약자들이 안전하고 편리하게 이동할 수 있는 환경은 사회의 다양성과 인권을 존중하는 사회를 구축하는 데 필수적입니다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이동권의 보장은 사회적인 차별과 고립을 줄이고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모든 개인이 평등하게 사회에 참여할 수 있는 기회를 제공합니다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b="0" i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이동권은 사회적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경제적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인간적인 가치를 가지고 있으며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이를 보장하기 위한 적절한 정책과 시설 개선은 우리 사회의 진정한 포용과 공정성을 추구하는 데 중요한 역할을 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B6423-7D42-8F26-EC20-9FB432A32500}"/>
              </a:ext>
            </a:extLst>
          </p:cNvPr>
          <p:cNvSpPr txBox="1"/>
          <p:nvPr/>
        </p:nvSpPr>
        <p:spPr>
          <a:xfrm>
            <a:off x="578759" y="1680420"/>
            <a:ext cx="428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이동권의 중요성과 가치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3FB863D2-01E9-7625-E333-31C7E05C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0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307C97-058C-C59D-B317-D3D05AD4E21D}"/>
              </a:ext>
            </a:extLst>
          </p:cNvPr>
          <p:cNvSpPr/>
          <p:nvPr/>
        </p:nvSpPr>
        <p:spPr>
          <a:xfrm>
            <a:off x="567159" y="740176"/>
            <a:ext cx="6050254" cy="193357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3. </a:t>
            </a:r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교통약자 이동권 제약 요인</a:t>
            </a:r>
          </a:p>
        </p:txBody>
      </p:sp>
      <p:sp>
        <p:nvSpPr>
          <p:cNvPr id="3" name="바닥글 개체 틀 8">
            <a:extLst>
              <a:ext uri="{FF2B5EF4-FFF2-40B4-BE49-F238E27FC236}">
                <a16:creationId xmlns:a16="http://schemas.microsoft.com/office/drawing/2014/main" id="{6321A4BC-2D8D-C0B6-0FE1-9EAE339FB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2963" y="9452761"/>
            <a:ext cx="2571750" cy="315418"/>
          </a:xfrm>
        </p:spPr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25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3. </a:t>
            </a:r>
            <a:r>
              <a:rPr lang="ko-KR" altLang="en-US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이동권 제약 요인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02A75-59B9-AE21-D3DA-27999455992C}"/>
              </a:ext>
            </a:extLst>
          </p:cNvPr>
          <p:cNvSpPr txBox="1"/>
          <p:nvPr/>
        </p:nvSpPr>
        <p:spPr>
          <a:xfrm>
            <a:off x="578759" y="2196766"/>
            <a:ext cx="5731326" cy="5396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 교통약자들은 교통 시설에 대한 접근성 문제로 인해 이동에 제약을 겪을 수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보행 장애를 가진 사람들은 인도나 보행로의 접근성이 부족하거나 장애물이 많은 경우에 이동에 어려움을 겪을 수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교통 시설의 공간적인 제한으로 인해 휠체어 사용자나 시각 장애인 등이 대중교통을 이용하기 어려울 수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교통 시설의 접근성 문제는 교통약자 이동권을 제한하는 주요 요인 중 하나입니다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  이동권을 제한하는 다른 요소로 대중교통 정류장이나 역사에서의 접근성 문제가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접근 경로에 장애물이 있거나 경사로가 부적절하게 설치되어 있어 휠체어 사용자가 접근하기 어려울 수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버스나 기차의 접근성이 제한되어 휠체어 리프트가 부재하거나 효율적으로 작동하지 않는 경우에는 교통약자들의 이동이 어려워집니다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 대중교통 시스템 내부의 시설과 기술적인 요소도 교통약자 이동권을 제약할 수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대중교통 차량이나 역사 내부에 장애물이 있거나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시각 장애인을 위한 안내 시스템이 제대로 작동하지 않는 등의 문제가 있을 수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이러한 요소들은 교통약자들의 안전한 이동과 이용 편의를 제한하는 요인으로 작용합니다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교통 시설의 접근성과 대중교통 시스템의 물리적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기술적인 제약 요소는 교통약자 이동권을 제한하고 교통의 평등한 이용을 어렵게 만드는 중요한 요인들입니다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이를 개선하기 위해서는 접근성을 고려한 시설 설계와 기술적인 개선을 통해 교통약자들의 이동과 이용에 대한 제약을 최소화할 필요가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B6423-7D42-8F26-EC20-9FB432A32500}"/>
              </a:ext>
            </a:extLst>
          </p:cNvPr>
          <p:cNvSpPr txBox="1"/>
          <p:nvPr/>
        </p:nvSpPr>
        <p:spPr>
          <a:xfrm>
            <a:off x="578759" y="1680420"/>
            <a:ext cx="7436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 시설 접근성과 대중교통 시스템의 물리적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기술적 장애 요소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860BEEB0-877A-C22C-C724-CEE9B0E0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06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3. </a:t>
            </a:r>
            <a:r>
              <a:rPr lang="ko-KR" altLang="en-US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이동권 제약 요인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02A75-59B9-AE21-D3DA-27999455992C}"/>
              </a:ext>
            </a:extLst>
          </p:cNvPr>
          <p:cNvSpPr txBox="1"/>
          <p:nvPr/>
        </p:nvSpPr>
        <p:spPr>
          <a:xfrm>
            <a:off x="578759" y="2196766"/>
            <a:ext cx="5731326" cy="336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교통약자에 대한 사회적 제약은 차별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배제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인식 부족 등의 형태로 나타날 수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일부 사회에서는 교통약자들이 이동에 제한을 받거나 사회적으로 제외될 수 있으며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이는 사회의 이해 부족과 인식의 한계로 인해 발생할 수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b="0" i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교통약자에 대한 사회적 인식 현황과 제약을 극복하기 위해서는 교육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정보 제공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인식 개선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인프라 개선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포용적인 문화 조성 등의 다양한 노력이 필요합니다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교통약자들은 사회적으로 인식되고 존중받을 수 있는 환경과 이동권을 보장받을 수 있도록 사회적 변화와 지원이 이루어져야 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b="0" i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이동권을 보장하기 위해서는 교통약자에 대한 사회적 인식 현황을 개선하기 위한 노력과 교육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무장애 인프라 구축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인식 개선을 위한 정보 제공 등의 다양한 조치가 필요합니다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이를 통해 교통약자들은 사회적으로 인식되고 존중받을 수 있는 환경과 이동권을 보장받을 수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B6423-7D42-8F26-EC20-9FB432A32500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교통약자에 대한 사회적 인식과 제약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2500EB-1817-47D1-A94A-314A22C3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8" y="6767803"/>
            <a:ext cx="5538083" cy="108018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D542E3-6692-0E53-14C0-018674DB5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8" y="5683684"/>
            <a:ext cx="5538083" cy="94283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B329A3-1036-94FE-C1A6-42836C3A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030" y="6848004"/>
            <a:ext cx="4123212" cy="1734903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1CDF3CB1-30D3-CCCD-A2D5-3DE30246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24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307C97-058C-C59D-B317-D3D05AD4E21D}"/>
              </a:ext>
            </a:extLst>
          </p:cNvPr>
          <p:cNvSpPr/>
          <p:nvPr/>
        </p:nvSpPr>
        <p:spPr>
          <a:xfrm>
            <a:off x="567159" y="740176"/>
            <a:ext cx="6050254" cy="193357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4. </a:t>
            </a:r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교통약자 이동권을 위한 보조 수단과 서비스</a:t>
            </a:r>
          </a:p>
        </p:txBody>
      </p:sp>
      <p:sp>
        <p:nvSpPr>
          <p:cNvPr id="3" name="바닥글 개체 틀 8">
            <a:extLst>
              <a:ext uri="{FF2B5EF4-FFF2-40B4-BE49-F238E27FC236}">
                <a16:creationId xmlns:a16="http://schemas.microsoft.com/office/drawing/2014/main" id="{AA9AE376-E67E-C7EB-3325-53CE743F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2963" y="9452761"/>
            <a:ext cx="2571750" cy="315418"/>
          </a:xfrm>
        </p:spPr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6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4. </a:t>
            </a:r>
            <a:r>
              <a:rPr lang="ko-KR" altLang="en-US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이동권을 위한 보조 수단과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02A75-59B9-AE21-D3DA-27999455992C}"/>
              </a:ext>
            </a:extLst>
          </p:cNvPr>
          <p:cNvSpPr txBox="1"/>
          <p:nvPr/>
        </p:nvSpPr>
        <p:spPr>
          <a:xfrm>
            <a:off x="578759" y="2196766"/>
            <a:ext cx="573132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교통약자 대중교통 서비스 현황은 국가와 지역에 따라 다양하며 일반적으로 알려진 몇 가지 현황을 소개해드립니다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/>
            <a:endParaRPr lang="en-US" altLang="ko-KR" sz="11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endParaRPr lang="en-US" altLang="ko-KR" sz="11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정보 제공</a:t>
            </a:r>
            <a:endParaRPr lang="en-US" altLang="ko-KR" sz="11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많은 교통 시스템에서는 교통약자를 위한 정보를 제공하는 노력을 하고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 웹사이트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앱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전광판 등을 통해 실시간 운행 정보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접근성 정보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휠체어 탑승 가능 여부 등을 제공함으로써 교통약자의 이동을 돕고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/>
            <a:endParaRPr lang="en-US" altLang="ko-KR" sz="1100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US" altLang="ko-KR" sz="11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접근성 개선 수단</a:t>
            </a:r>
            <a:endParaRPr lang="en-US" altLang="ko-KR" sz="11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많은 국가에서는 교통약자를 위한 대중교통 시설의 접근성을 개선하기 위해 노력하고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이를 위해 접근 가능한 정류장 설치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경사로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엘리베이터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휠체어 리프트 등의 시설을 제공하고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/>
            <a:endParaRPr lang="en-US" altLang="ko-KR" sz="11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endParaRPr lang="en-US" altLang="ko-KR" sz="11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휠체어 접근 운송수단</a:t>
            </a:r>
            <a:endParaRPr lang="en-US" altLang="ko-KR" sz="11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대부분의 대중교통 시스템에서는 휠체어 접근 가능한 차량을 운영하고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이는 휠체어 사용자가 편리하게 이동할 수 있도록 하고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탑승 및 하차를 원활하게 할 수 있도록 합니다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/>
            <a:endParaRPr lang="en-US" altLang="ko-KR" sz="11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endParaRPr lang="en-US" altLang="ko-KR" sz="11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유도 안내 시스템</a:t>
            </a:r>
            <a:endParaRPr lang="en-US" altLang="ko-KR" sz="11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일부 교통 시스템에서는 시각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청각 장애인을 위한 유도 안내 시스템을 도입하고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이는 시설 내에서 목적지로의 안내를 제공하고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중요한 정보를 음성이나 시각적으로 전달하여 이동을 </a:t>
            </a:r>
            <a:r>
              <a:rPr lang="ko-KR" altLang="en-US" sz="1100" b="0" i="0" dirty="0" err="1">
                <a:solidFill>
                  <a:srgbClr val="374151"/>
                </a:solidFill>
                <a:effectLst/>
                <a:latin typeface="Söhne"/>
              </a:rPr>
              <a:t>돕습니다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/>
            <a:endParaRPr lang="en-US" altLang="ko-KR" sz="11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endParaRPr lang="en-US" altLang="ko-KR" sz="11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특별 우선 탑승</a:t>
            </a:r>
            <a:endParaRPr lang="en-US" altLang="ko-KR" sz="11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일부 국가와 도시에서는 교통약자에게 특별 우선 탑승 서비스를 제공하고 있습니다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이는 휠체어 사용자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시각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청각 장애인 등이 우선적으로 탑승할 수 있도록 하는 것을 의미합니다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/>
            <a:endParaRPr lang="en-US" altLang="ko-KR" sz="11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B6423-7D42-8F26-EC20-9FB432A32500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대중교통 서비스 현황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(</a:t>
            </a:r>
            <a:r>
              <a:rPr lang="ko-KR" altLang="en-US" sz="1800" b="1" i="0" dirty="0" err="1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작성중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)</a:t>
            </a:r>
            <a:endParaRPr lang="ko-KR" altLang="en-US" sz="1800" b="1" i="0" dirty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6A3BBC4C-86B3-4EB8-96A2-CEBF8611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31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F25D4C-3374-1AB3-31F5-1D0E67CB487F}"/>
              </a:ext>
            </a:extLst>
          </p:cNvPr>
          <p:cNvSpPr/>
          <p:nvPr/>
        </p:nvSpPr>
        <p:spPr>
          <a:xfrm>
            <a:off x="2777795" y="549000"/>
            <a:ext cx="1302410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+mj-ea"/>
                <a:ea typeface="+mj-ea"/>
              </a:rPr>
              <a:t>발간사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100F18-B69C-F92E-6243-FF0760BE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79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4. </a:t>
            </a:r>
            <a:r>
              <a:rPr lang="ko-KR" altLang="en-US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이동권을 위한 보조 수단과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B6423-7D42-8F26-EC20-9FB432A32500}"/>
              </a:ext>
            </a:extLst>
          </p:cNvPr>
          <p:cNvSpPr txBox="1"/>
          <p:nvPr/>
        </p:nvSpPr>
        <p:spPr>
          <a:xfrm>
            <a:off x="578758" y="1680420"/>
            <a:ext cx="5023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en-US" altLang="ko-KR" sz="20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DRT(Demand-Responsive Transit)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소개</a:t>
            </a:r>
            <a:endParaRPr lang="en-US" altLang="ko-KR" sz="1800" b="1" i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F3EA9-BC06-6195-EC27-C7128F74F65F}"/>
              </a:ext>
            </a:extLst>
          </p:cNvPr>
          <p:cNvSpPr txBox="1"/>
          <p:nvPr/>
        </p:nvSpPr>
        <p:spPr>
          <a:xfrm>
            <a:off x="563337" y="2233136"/>
            <a:ext cx="5731326" cy="4772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의 개념과 특징</a:t>
            </a:r>
            <a:endParaRPr lang="en-US" altLang="ko-KR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DRT(Demand-Responsive Transit)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는 개별 승객의 요구에 따라 유연하게 운행되는 대중교통 시스템입니다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 시스템은 예약 시스템을 통해 승객이 사전에 서비스를 예약하고 출발 시간과 장소를 지정할 수 있습니다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 DRT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는 가변적인 운행 경로를 가지고 있어 승객이 원하는 위치에서 탑승하고 목적지에 가까운 정류장에서 하차할 수 있습니다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의 특징은 작은 규모의 차량을 이용하여 운영됩니다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이는 승객의 수요에 따라 차량의 규모를 조절할 수 있으며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불필요한 운행을 최소화하여 효율적인 운영을 가능하게 합니다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또한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, DRT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는 개인화된 서비스를 제공하여 교통약자들의 이동 요구에 </a:t>
            </a:r>
            <a:r>
              <a:rPr lang="ko-KR" altLang="en-US" sz="1200" i="0" dirty="0" err="1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맞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  춰진 솔루션을 제공할 수 있습니다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는 교통약자 </a:t>
            </a:r>
            <a:r>
              <a:rPr lang="ko-KR" altLang="en-US" sz="1200" i="0" dirty="0" err="1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이동권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보장에 대한 다양한 장점을 가지고 있습니다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예를 들어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이동이 어려운 교통약자들에게 편리한 이동 수단을 제공하여 사회적 포용을 증진시킬 수 있습니다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또한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정기적인 노선과 시간표에 구애 받지 않고 개별 승객의 요구에 맞게 운행되므로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승객들의 이동 유연성을 높일 수 있습니다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FE65677D-E04B-33A7-3800-D0244724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43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4. </a:t>
            </a:r>
            <a:r>
              <a:rPr lang="ko-KR" altLang="en-US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 이동권을 위한 보조 수단과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B6423-7D42-8F26-EC20-9FB432A32500}"/>
              </a:ext>
            </a:extLst>
          </p:cNvPr>
          <p:cNvSpPr txBox="1"/>
          <p:nvPr/>
        </p:nvSpPr>
        <p:spPr>
          <a:xfrm>
            <a:off x="578758" y="1680420"/>
            <a:ext cx="5023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en-US" altLang="ko-KR" sz="20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DRT(Demand-Responsive Transit)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소개</a:t>
            </a:r>
            <a:endParaRPr lang="en-US" altLang="ko-KR" sz="1800" b="1" i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F3EA9-BC06-6195-EC27-C7128F74F65F}"/>
              </a:ext>
            </a:extLst>
          </p:cNvPr>
          <p:cNvSpPr txBox="1"/>
          <p:nvPr/>
        </p:nvSpPr>
        <p:spPr>
          <a:xfrm>
            <a:off x="563337" y="2233136"/>
            <a:ext cx="5731326" cy="6156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의 교통약자 이동권 보장에 대한 장점</a:t>
            </a:r>
            <a:endParaRPr lang="en-US" altLang="ko-KR" sz="1200" i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endParaRPr lang="en-US" altLang="ko-KR" sz="1200" i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접근성 향상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DRT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는 교통약자들에게 접근성을 향상시킬 수 있습니다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예를 들어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사용자를 위한 접근 가능한 차량을 운영하거나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시각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청각 장애인을 위한 안내 시스템을 도입할 수 있습니다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이를 통해 교통약자들이 더 쉽게 대중교통을 이용할 수 있습니다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i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효율적인 운영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는 수요와 공급을 조화롭게 조정할 수 있어 운영 효율성을 높일 수 있습니다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정해진 경로나 시간표에 구속되지 않고 유동적으로 운영되기 때문에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이용자들의 요구에 따라 배차 간격을 조정하고 효율적인 경로를 선택할 수 있습니다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i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비용 효율성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는 정규 버스 노선보다 운영 비용을 절감할 수 있는 장점이 있습니다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교통약자들의 수요에 따라 유동적으로 운영되기 때문에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빈차 운행을 최소화하고 자원을 효율적으로 활용할 수 있습니다</a:t>
            </a:r>
            <a:r>
              <a:rPr lang="en-US" altLang="ko-KR" sz="1200" i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i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서비스 지역 확장</a:t>
            </a:r>
            <a:endParaRPr lang="en-US" altLang="ko-KR" sz="1200">
              <a:solidFill>
                <a:srgbClr val="374151"/>
              </a:solidFill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DRT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는 정규 버스 노선이 도달하기 어려운 지역에 대중교통 서비스를 제공하는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이는 시골 지역이나 인구가 적은 지역에서 교통약자들에게 이동 옵션을 확대할 수 있게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FB637C35-7BAD-641A-BD3B-8527300D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649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307C97-058C-C59D-B317-D3D05AD4E21D}"/>
              </a:ext>
            </a:extLst>
          </p:cNvPr>
          <p:cNvSpPr/>
          <p:nvPr/>
        </p:nvSpPr>
        <p:spPr>
          <a:xfrm>
            <a:off x="567159" y="740176"/>
            <a:ext cx="6050254" cy="193357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5. </a:t>
            </a:r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이유 </a:t>
            </a:r>
            <a:r>
              <a:rPr lang="en-US" altLang="ko-KR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DRT </a:t>
            </a:r>
          </a:p>
          <a:p>
            <a:pPr algn="r"/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교통약자를 위한 </a:t>
            </a:r>
            <a:endParaRPr lang="en-US" altLang="ko-KR" sz="3200" kern="1500" spc="300">
              <a:solidFill>
                <a:schemeClr val="tx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r"/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성공적인 </a:t>
            </a:r>
            <a:r>
              <a:rPr lang="en-US" altLang="ko-KR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DRT </a:t>
            </a:r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시스템</a:t>
            </a:r>
          </a:p>
        </p:txBody>
      </p:sp>
      <p:sp>
        <p:nvSpPr>
          <p:cNvPr id="3" name="바닥글 개체 틀 8">
            <a:extLst>
              <a:ext uri="{FF2B5EF4-FFF2-40B4-BE49-F238E27FC236}">
                <a16:creationId xmlns:a16="http://schemas.microsoft.com/office/drawing/2014/main" id="{29E1739E-7967-FAC0-2774-48F20BFA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2963" y="9452761"/>
            <a:ext cx="2571750" cy="315418"/>
          </a:xfrm>
        </p:spPr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0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5.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이유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/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교통약자를 위한 성공적인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B6423-7D42-8F26-EC20-9FB432A32500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이유 </a:t>
            </a:r>
            <a:r>
              <a:rPr lang="en-US" altLang="ko-KR" b="1">
                <a:solidFill>
                  <a:schemeClr val="bg2">
                    <a:lumMod val="75000"/>
                  </a:schemeClr>
                </a:solidFill>
                <a:latin typeface="Söhne"/>
              </a:rPr>
              <a:t>BF </a:t>
            </a:r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DRT(Barrier Free DRT)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소개</a:t>
            </a:r>
            <a:endParaRPr lang="en-US" altLang="ko-KR" sz="1800" b="1" i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F3EA9-BC06-6195-EC27-C7128F74F65F}"/>
              </a:ext>
            </a:extLst>
          </p:cNvPr>
          <p:cNvSpPr txBox="1"/>
          <p:nvPr/>
        </p:nvSpPr>
        <p:spPr>
          <a:xfrm>
            <a:off x="563337" y="2233136"/>
            <a:ext cx="57313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이유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Barrier Free DRT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서비스는 교통약자를 위한 접근 가능한 수요반응형 대중교통 서비스입니다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이 서비스는 장애를 가진 개인이나 기타 교통약자들에게 접근 가능하고 편리한 이동을 제공하기 위해 설계되었습니다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Barrier Free DRT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는 다음과 같은 특징을 갖고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</a:p>
          <a:p>
            <a:pPr algn="just"/>
            <a:endParaRPr lang="en-US" altLang="ko-KR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ko-KR" altLang="en-US" sz="1200" b="1" i="0" dirty="0">
                <a:solidFill>
                  <a:schemeClr val="accent4">
                    <a:lumMod val="50000"/>
                  </a:schemeClr>
                </a:solidFill>
                <a:effectLst/>
                <a:latin typeface="Söhne"/>
              </a:rPr>
              <a:t>접근성 </a:t>
            </a:r>
            <a:r>
              <a:rPr lang="en-US" altLang="ko-KR" sz="1200" b="1" i="0" dirty="0">
                <a:solidFill>
                  <a:schemeClr val="accent4">
                    <a:lumMod val="50000"/>
                  </a:schemeClr>
                </a:solidFill>
                <a:effectLst/>
                <a:latin typeface="Söhne"/>
              </a:rPr>
              <a:t>/</a:t>
            </a:r>
            <a:r>
              <a:rPr lang="en-US" altLang="ko-KR" sz="12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Barrier Free DRT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는 접근 가능한 차량을 제공하여 휠체어나 보조기구를 사용하는 사람들이 쉽게 탑승하고 내릴 수 있도록 합니다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정차 및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승하차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위치는 장애인들의 이동에 편의를 제공하기 위해 조정됩니다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/>
            <a:endParaRPr lang="en-US" altLang="ko-KR" sz="12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ko-KR" altLang="en-US" sz="1200" b="1" i="0" dirty="0">
                <a:solidFill>
                  <a:srgbClr val="374151"/>
                </a:solidFill>
                <a:effectLst/>
                <a:latin typeface="Söhne"/>
              </a:rPr>
              <a:t>예약 시스템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/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사용자는 미리 예약을 통해 자신의 이동 일정을 알리고 필요한 서비스를 요청할 수 있습니다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이를 통해 운영자는 수요를 파악하고 운행 일정을 조정하여 효율적인 운영을 할 수 있습니다</a:t>
            </a:r>
            <a:endParaRPr lang="en-US" altLang="ko-K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sz="12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ko-KR" altLang="en-US" sz="1200" b="1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편리한 정보 제공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/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사용자들에게 편리한 서비스 이용을 위해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Barrier Free DRT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는 실시간 정보를 제공합니다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예약 상태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차량 위치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도착 예상 시간 등의 정보는 모바일 애플리케이션이나 웹 사이트를 통해 제공되어 사용자들이 자신의 이동 상황을 실시간으로 확인할 수 있습니다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/>
            <a:endParaRPr lang="en-US" altLang="ko-K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</p:txBody>
      </p:sp>
      <p:pic>
        <p:nvPicPr>
          <p:cNvPr id="361" name="그림 360">
            <a:extLst>
              <a:ext uri="{FF2B5EF4-FFF2-40B4-BE49-F238E27FC236}">
                <a16:creationId xmlns:a16="http://schemas.microsoft.com/office/drawing/2014/main" id="{B84A8A25-19F9-2B28-A3C7-33A92939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47" y="5967664"/>
            <a:ext cx="5783705" cy="2462684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5E9AF1B-1FD5-79DC-E812-2513B386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26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5.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이유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/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교통약자를 위한 성공적인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시스템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이유 </a:t>
            </a:r>
            <a:r>
              <a:rPr lang="en-US" altLang="ko-KR" b="1">
                <a:solidFill>
                  <a:schemeClr val="bg2">
                    <a:lumMod val="75000"/>
                  </a:schemeClr>
                </a:solidFill>
                <a:latin typeface="Söhne"/>
              </a:rPr>
              <a:t>BF DRT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서비스 도입현황</a:t>
            </a:r>
          </a:p>
        </p:txBody>
      </p:sp>
      <p:sp>
        <p:nvSpPr>
          <p:cNvPr id="366" name="바닥글 개체 틀 365">
            <a:extLst>
              <a:ext uri="{FF2B5EF4-FFF2-40B4-BE49-F238E27FC236}">
                <a16:creationId xmlns:a16="http://schemas.microsoft.com/office/drawing/2014/main" id="{4CA5719E-DBF7-A532-7141-0D062133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5477D5D-41F5-D1C9-1039-5DD8CA07EE13}"/>
              </a:ext>
            </a:extLst>
          </p:cNvPr>
          <p:cNvGrpSpPr/>
          <p:nvPr/>
        </p:nvGrpSpPr>
        <p:grpSpPr>
          <a:xfrm>
            <a:off x="578758" y="2303390"/>
            <a:ext cx="5700395" cy="6498590"/>
            <a:chOff x="4570462" y="2081836"/>
            <a:chExt cx="5700395" cy="6498590"/>
          </a:xfrm>
        </p:grpSpPr>
        <p:grpSp>
          <p:nvGrpSpPr>
            <p:cNvPr id="5" name="object 8">
              <a:extLst>
                <a:ext uri="{FF2B5EF4-FFF2-40B4-BE49-F238E27FC236}">
                  <a16:creationId xmlns:a16="http://schemas.microsoft.com/office/drawing/2014/main" id="{9A92D2E3-FFA3-3BE8-E78D-2AEAFE7E079D}"/>
                </a:ext>
              </a:extLst>
            </p:cNvPr>
            <p:cNvGrpSpPr/>
            <p:nvPr/>
          </p:nvGrpSpPr>
          <p:grpSpPr>
            <a:xfrm>
              <a:off x="4570462" y="2081836"/>
              <a:ext cx="5700395" cy="6498590"/>
              <a:chOff x="7446009" y="2233689"/>
              <a:chExt cx="5700395" cy="6498590"/>
            </a:xfrm>
          </p:grpSpPr>
          <p:pic>
            <p:nvPicPr>
              <p:cNvPr id="6" name="object 9">
                <a:extLst>
                  <a:ext uri="{FF2B5EF4-FFF2-40B4-BE49-F238E27FC236}">
                    <a16:creationId xmlns:a16="http://schemas.microsoft.com/office/drawing/2014/main" id="{03C67107-E231-79DB-0232-D6D6F0FE7719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446009" y="4132199"/>
                <a:ext cx="5699988" cy="4599786"/>
              </a:xfrm>
              <a:prstGeom prst="rect">
                <a:avLst/>
              </a:prstGeom>
            </p:spPr>
          </p:pic>
          <p:sp>
            <p:nvSpPr>
              <p:cNvPr id="7" name="object 10">
                <a:extLst>
                  <a:ext uri="{FF2B5EF4-FFF2-40B4-BE49-F238E27FC236}">
                    <a16:creationId xmlns:a16="http://schemas.microsoft.com/office/drawing/2014/main" id="{914A609D-F734-5FFE-B558-2D2080D45A0D}"/>
                  </a:ext>
                </a:extLst>
              </p:cNvPr>
              <p:cNvSpPr/>
              <p:nvPr/>
            </p:nvSpPr>
            <p:spPr>
              <a:xfrm>
                <a:off x="7680053" y="2246389"/>
                <a:ext cx="0" cy="2988310"/>
              </a:xfrm>
              <a:custGeom>
                <a:avLst/>
                <a:gdLst/>
                <a:ahLst/>
                <a:cxnLst/>
                <a:rect l="l" t="t" r="r" b="b"/>
                <a:pathLst>
                  <a:path h="2988310">
                    <a:moveTo>
                      <a:pt x="0" y="0"/>
                    </a:moveTo>
                    <a:lnTo>
                      <a:pt x="0" y="2987992"/>
                    </a:lnTo>
                  </a:path>
                </a:pathLst>
              </a:custGeom>
              <a:ln w="25400">
                <a:solidFill>
                  <a:srgbClr val="EDB13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6A23A27C-0C62-C0A1-F2D8-1F82B66AD5C6}"/>
                </a:ext>
              </a:extLst>
            </p:cNvPr>
            <p:cNvSpPr txBox="1"/>
            <p:nvPr/>
          </p:nvSpPr>
          <p:spPr>
            <a:xfrm>
              <a:off x="4994471" y="2146197"/>
              <a:ext cx="3151544" cy="346249"/>
            </a:xfrm>
            <a:prstGeom prst="rect">
              <a:avLst/>
            </a:prstGeom>
          </p:spPr>
          <p:txBody>
            <a:bodyPr vert="horz" wrap="square" lIns="0" tIns="254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00"/>
                </a:spcBef>
              </a:pPr>
              <a:r>
                <a:rPr sz="1000" spc="-40" dirty="0">
                  <a:solidFill>
                    <a:srgbClr val="231F20"/>
                  </a:solidFill>
                  <a:latin typeface="Adobe Clean Han"/>
                  <a:cs typeface="Adobe Clean Han"/>
                </a:rPr>
                <a:t>2021.12.06</a:t>
              </a:r>
              <a:r>
                <a:rPr sz="1000" spc="-10" dirty="0">
                  <a:solidFill>
                    <a:srgbClr val="231F20"/>
                  </a:solidFill>
                  <a:latin typeface="Adobe Clean Han"/>
                  <a:cs typeface="Adobe Clean Han"/>
                </a:rPr>
                <a:t> </a:t>
              </a:r>
              <a:r>
                <a:rPr sz="1000" spc="-50" dirty="0">
                  <a:solidFill>
                    <a:srgbClr val="231F20"/>
                  </a:solidFill>
                  <a:latin typeface="Adobe Clean Han"/>
                  <a:cs typeface="Adobe Clean Han"/>
                </a:rPr>
                <a:t>~</a:t>
              </a:r>
              <a:endParaRPr sz="1000">
                <a:latin typeface="Adobe Clean Han"/>
                <a:cs typeface="Adobe Clean Han"/>
              </a:endParaRP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9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부산시</a:t>
              </a:r>
              <a:r>
                <a:rPr sz="1000" spc="-2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95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시범사업</a:t>
              </a:r>
              <a:r>
                <a:rPr sz="1000" spc="-15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8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진행</a:t>
              </a:r>
              <a:r>
                <a:rPr sz="1000" spc="-2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7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(노바인터네셔널,</a:t>
              </a:r>
              <a:r>
                <a:rPr sz="1000" spc="-15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95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화전드림숲</a:t>
              </a:r>
              <a:r>
                <a:rPr sz="1000" spc="-2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65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노선)</a:t>
              </a:r>
              <a:endParaRPr sz="1000" dirty="0">
                <a:latin typeface="Adobe Gothic Std B"/>
                <a:cs typeface="Adobe Gothic Std B"/>
              </a:endParaRPr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002CC525-6D9E-4C91-1249-BA38051730BD}"/>
                </a:ext>
              </a:extLst>
            </p:cNvPr>
            <p:cNvSpPr txBox="1"/>
            <p:nvPr/>
          </p:nvSpPr>
          <p:spPr>
            <a:xfrm>
              <a:off x="4994470" y="2776084"/>
              <a:ext cx="1615237" cy="346249"/>
            </a:xfrm>
            <a:prstGeom prst="rect">
              <a:avLst/>
            </a:prstGeom>
          </p:spPr>
          <p:txBody>
            <a:bodyPr vert="horz" wrap="square" lIns="0" tIns="254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00"/>
                </a:spcBef>
              </a:pPr>
              <a:r>
                <a:rPr sz="1000" spc="-35" dirty="0">
                  <a:solidFill>
                    <a:srgbClr val="231F20"/>
                  </a:solidFill>
                  <a:latin typeface="Adobe Clean Han"/>
                  <a:cs typeface="Adobe Clean Han"/>
                </a:rPr>
                <a:t>2022.06.30</a:t>
              </a:r>
              <a:r>
                <a:rPr sz="1000" spc="-20" dirty="0">
                  <a:solidFill>
                    <a:srgbClr val="231F20"/>
                  </a:solidFill>
                  <a:latin typeface="Adobe Clean Han"/>
                  <a:cs typeface="Adobe Clean Han"/>
                </a:rPr>
                <a:t> </a:t>
              </a:r>
              <a:r>
                <a:rPr sz="1000" spc="-50" dirty="0">
                  <a:solidFill>
                    <a:srgbClr val="231F20"/>
                  </a:solidFill>
                  <a:latin typeface="Adobe Clean Han"/>
                  <a:cs typeface="Adobe Clean Han"/>
                </a:rPr>
                <a:t>~</a:t>
              </a:r>
              <a:endParaRPr sz="1000" dirty="0">
                <a:latin typeface="Adobe Clean Han"/>
                <a:cs typeface="Adobe Clean Han"/>
              </a:endParaRP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20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공존직업재활센터</a:t>
              </a:r>
              <a:r>
                <a:rPr sz="1000" spc="-2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8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노선</a:t>
              </a:r>
              <a:r>
                <a:rPr sz="1000" spc="-2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3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증설</a:t>
              </a:r>
              <a:endParaRPr sz="1000" dirty="0">
                <a:latin typeface="Adobe Gothic Std B"/>
                <a:cs typeface="Adobe Gothic Std B"/>
              </a:endParaRPr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2D189992-28E1-F04B-A502-53514D9ED352}"/>
                </a:ext>
              </a:extLst>
            </p:cNvPr>
            <p:cNvSpPr txBox="1"/>
            <p:nvPr/>
          </p:nvSpPr>
          <p:spPr>
            <a:xfrm>
              <a:off x="4994471" y="3405969"/>
              <a:ext cx="2508075" cy="346249"/>
            </a:xfrm>
            <a:prstGeom prst="rect">
              <a:avLst/>
            </a:prstGeom>
          </p:spPr>
          <p:txBody>
            <a:bodyPr vert="horz" wrap="square" lIns="0" tIns="254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00"/>
                </a:spcBef>
              </a:pPr>
              <a:r>
                <a:rPr sz="1000" spc="-10" dirty="0">
                  <a:solidFill>
                    <a:srgbClr val="231F20"/>
                  </a:solidFill>
                  <a:latin typeface="Adobe Clean Han"/>
                  <a:cs typeface="Adobe Clean Han"/>
                </a:rPr>
                <a:t>2022.08</a:t>
              </a:r>
              <a:endParaRPr sz="1000" dirty="0">
                <a:latin typeface="Adobe Clean Han"/>
                <a:cs typeface="Adobe Clean Han"/>
              </a:endParaRP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9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부산형</a:t>
              </a:r>
              <a:r>
                <a:rPr sz="1000" spc="-3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95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공유경제</a:t>
              </a:r>
              <a:r>
                <a:rPr sz="1000" spc="-3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8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모델</a:t>
              </a:r>
              <a:r>
                <a:rPr sz="1000" spc="-25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8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개발</a:t>
              </a:r>
              <a:r>
                <a:rPr sz="1000" spc="-3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6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및</a:t>
              </a:r>
              <a:r>
                <a:rPr sz="1000" spc="-3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20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육성지원사업</a:t>
              </a:r>
              <a:r>
                <a:rPr sz="1000" spc="-25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9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선정</a:t>
              </a:r>
              <a:endParaRPr sz="1000" dirty="0">
                <a:latin typeface="Adobe Gothic Std B"/>
                <a:cs typeface="Adobe Gothic Std B"/>
              </a:endParaRPr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408D7DA1-880B-8C0E-EFFE-3E9E834FEB33}"/>
                </a:ext>
              </a:extLst>
            </p:cNvPr>
            <p:cNvSpPr txBox="1"/>
            <p:nvPr/>
          </p:nvSpPr>
          <p:spPr>
            <a:xfrm>
              <a:off x="4988553" y="4035855"/>
              <a:ext cx="2005995" cy="856645"/>
            </a:xfrm>
            <a:prstGeom prst="rect">
              <a:avLst/>
            </a:prstGeom>
          </p:spPr>
          <p:txBody>
            <a:bodyPr vert="horz" wrap="square" lIns="0" tIns="25400" rIns="0" bIns="0" rtlCol="0">
              <a:spAutoFit/>
            </a:bodyPr>
            <a:lstStyle/>
            <a:p>
              <a:pPr marL="18415">
                <a:lnSpc>
                  <a:spcPct val="100000"/>
                </a:lnSpc>
                <a:spcBef>
                  <a:spcPts val="200"/>
                </a:spcBef>
              </a:pPr>
              <a:r>
                <a:rPr sz="1000" spc="-10" dirty="0">
                  <a:solidFill>
                    <a:srgbClr val="231F20"/>
                  </a:solidFill>
                  <a:latin typeface="Adobe Clean Han"/>
                  <a:cs typeface="Adobe Clean Han"/>
                </a:rPr>
                <a:t>2022.11</a:t>
              </a:r>
              <a:endParaRPr sz="1000" dirty="0">
                <a:latin typeface="Adobe Clean Han"/>
                <a:cs typeface="Adobe Clean Han"/>
              </a:endParaRPr>
            </a:p>
            <a:p>
              <a:pPr marL="18415">
                <a:lnSpc>
                  <a:spcPct val="100000"/>
                </a:lnSpc>
                <a:spcBef>
                  <a:spcPts val="100"/>
                </a:spcBef>
              </a:pPr>
              <a:r>
                <a:rPr sz="1000" spc="-19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동행과</a:t>
              </a:r>
              <a:r>
                <a:rPr sz="1000" spc="-4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8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나눔</a:t>
              </a:r>
              <a:r>
                <a:rPr sz="1000" spc="-35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8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노선</a:t>
              </a:r>
              <a:r>
                <a:rPr sz="1000" spc="-35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25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증설</a:t>
              </a:r>
              <a:endParaRPr sz="1000" dirty="0">
                <a:latin typeface="Adobe Gothic Std B"/>
                <a:cs typeface="Adobe Gothic Std B"/>
              </a:endParaRPr>
            </a:p>
            <a:p>
              <a:pPr>
                <a:lnSpc>
                  <a:spcPct val="100000"/>
                </a:lnSpc>
                <a:spcBef>
                  <a:spcPts val="65"/>
                </a:spcBef>
              </a:pPr>
              <a:endParaRPr sz="1150" dirty="0">
                <a:latin typeface="Adobe Gothic Std B"/>
                <a:cs typeface="Adobe Gothic Std B"/>
              </a:endParaRPr>
            </a:p>
            <a:p>
              <a:pPr marL="12700">
                <a:lnSpc>
                  <a:spcPct val="100000"/>
                </a:lnSpc>
              </a:pPr>
              <a:r>
                <a:rPr sz="1000" spc="-10" dirty="0">
                  <a:solidFill>
                    <a:srgbClr val="231F20"/>
                  </a:solidFill>
                  <a:latin typeface="Adobe Clean Han"/>
                  <a:cs typeface="Adobe Clean Han"/>
                </a:rPr>
                <a:t>2022.11</a:t>
              </a:r>
              <a:endParaRPr sz="1000" dirty="0">
                <a:latin typeface="Adobe Clean Han"/>
                <a:cs typeface="Adobe Clean Han"/>
              </a:endParaRP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20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규제샌드박스</a:t>
              </a:r>
              <a:r>
                <a:rPr sz="100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20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스마트실증사업</a:t>
              </a:r>
              <a:r>
                <a:rPr sz="1000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 </a:t>
              </a:r>
              <a:r>
                <a:rPr sz="1000" spc="-114" dirty="0">
                  <a:solidFill>
                    <a:srgbClr val="231F20"/>
                  </a:solidFill>
                  <a:latin typeface="Adobe Gothic Std B"/>
                  <a:cs typeface="Adobe Gothic Std B"/>
                </a:rPr>
                <a:t>신청</a:t>
              </a:r>
              <a:endParaRPr sz="1000" dirty="0">
                <a:latin typeface="Adobe Gothic Std B"/>
                <a:cs typeface="Adobe Gothic Std B"/>
              </a:endParaRPr>
            </a:p>
          </p:txBody>
        </p:sp>
        <p:grpSp>
          <p:nvGrpSpPr>
            <p:cNvPr id="12" name="object 18">
              <a:extLst>
                <a:ext uri="{FF2B5EF4-FFF2-40B4-BE49-F238E27FC236}">
                  <a16:creationId xmlns:a16="http://schemas.microsoft.com/office/drawing/2014/main" id="{C60319AB-728E-5256-5B58-168733C76DD5}"/>
                </a:ext>
              </a:extLst>
            </p:cNvPr>
            <p:cNvGrpSpPr/>
            <p:nvPr/>
          </p:nvGrpSpPr>
          <p:grpSpPr>
            <a:xfrm>
              <a:off x="4720457" y="2219939"/>
              <a:ext cx="168275" cy="2713990"/>
              <a:chOff x="7596004" y="2371792"/>
              <a:chExt cx="168275" cy="2713990"/>
            </a:xfrm>
          </p:grpSpPr>
          <p:pic>
            <p:nvPicPr>
              <p:cNvPr id="13" name="object 19">
                <a:extLst>
                  <a:ext uri="{FF2B5EF4-FFF2-40B4-BE49-F238E27FC236}">
                    <a16:creationId xmlns:a16="http://schemas.microsoft.com/office/drawing/2014/main" id="{0724A30F-D2D8-433F-F7CB-0FB75153075C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96004" y="2371792"/>
                <a:ext cx="168097" cy="168109"/>
              </a:xfrm>
              <a:prstGeom prst="rect">
                <a:avLst/>
              </a:prstGeom>
            </p:spPr>
          </p:pic>
          <p:pic>
            <p:nvPicPr>
              <p:cNvPr id="14" name="object 20">
                <a:extLst>
                  <a:ext uri="{FF2B5EF4-FFF2-40B4-BE49-F238E27FC236}">
                    <a16:creationId xmlns:a16="http://schemas.microsoft.com/office/drawing/2014/main" id="{96BC5E81-9549-CCDC-B056-E3B359DEC545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6004" y="2994749"/>
                <a:ext cx="168097" cy="168109"/>
              </a:xfrm>
              <a:prstGeom prst="rect">
                <a:avLst/>
              </a:prstGeom>
            </p:spPr>
          </p:pic>
          <p:pic>
            <p:nvPicPr>
              <p:cNvPr id="15" name="object 21">
                <a:extLst>
                  <a:ext uri="{FF2B5EF4-FFF2-40B4-BE49-F238E27FC236}">
                    <a16:creationId xmlns:a16="http://schemas.microsoft.com/office/drawing/2014/main" id="{4A5FDE5E-0D15-2ECA-9E25-C142E7F33CC6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96004" y="3644707"/>
                <a:ext cx="168097" cy="168109"/>
              </a:xfrm>
              <a:prstGeom prst="rect">
                <a:avLst/>
              </a:prstGeom>
            </p:spPr>
          </p:pic>
          <p:pic>
            <p:nvPicPr>
              <p:cNvPr id="16" name="object 22">
                <a:extLst>
                  <a:ext uri="{FF2B5EF4-FFF2-40B4-BE49-F238E27FC236}">
                    <a16:creationId xmlns:a16="http://schemas.microsoft.com/office/drawing/2014/main" id="{E1B3AD14-D7DE-641B-399D-60C72C2FEABB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96004" y="4276643"/>
                <a:ext cx="168097" cy="168109"/>
              </a:xfrm>
              <a:prstGeom prst="rect">
                <a:avLst/>
              </a:prstGeom>
            </p:spPr>
          </p:pic>
          <p:pic>
            <p:nvPicPr>
              <p:cNvPr id="17" name="object 23">
                <a:extLst>
                  <a:ext uri="{FF2B5EF4-FFF2-40B4-BE49-F238E27FC236}">
                    <a16:creationId xmlns:a16="http://schemas.microsoft.com/office/drawing/2014/main" id="{35508BEC-1658-BA35-AD2E-24292CEEE362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6004" y="4917596"/>
                <a:ext cx="168097" cy="16810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3558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5.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이유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/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교통약자를 위한 성공적인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시스템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E17BD-7844-5DF9-61F8-E5ABD03E218B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이유 </a:t>
            </a:r>
            <a:r>
              <a:rPr lang="en-US" altLang="ko-KR" b="1">
                <a:solidFill>
                  <a:schemeClr val="bg2">
                    <a:lumMod val="75000"/>
                  </a:schemeClr>
                </a:solidFill>
                <a:latin typeface="Söhne"/>
              </a:rPr>
              <a:t>BF DRT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서비스 도입현황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57F8-8119-7A8A-2856-B4F916A82345}"/>
              </a:ext>
            </a:extLst>
          </p:cNvPr>
          <p:cNvSpPr txBox="1"/>
          <p:nvPr/>
        </p:nvSpPr>
        <p:spPr>
          <a:xfrm>
            <a:off x="563336" y="2233136"/>
            <a:ext cx="4742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장애인 출퇴근 이동지원을 통해 고용창출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23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명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중증 장애인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11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명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)</a:t>
            </a:r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B4B93E7C-970F-FCBC-D1D6-931968025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155996"/>
              </p:ext>
            </p:extLst>
          </p:nvPr>
        </p:nvGraphicFramePr>
        <p:xfrm>
          <a:off x="742215" y="2654218"/>
          <a:ext cx="5373570" cy="1927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1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877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Adobe Gothic Std B"/>
                        </a:rPr>
                        <a:t>항목</a:t>
                      </a:r>
                      <a:endParaRPr sz="1100">
                        <a:solidFill>
                          <a:schemeClr val="accent4">
                            <a:lumMod val="50000"/>
                          </a:schemeClr>
                        </a:solidFill>
                        <a:latin typeface="+mn-ea"/>
                        <a:ea typeface="+mn-ea"/>
                        <a:cs typeface="Adobe Gothic Std B"/>
                      </a:endParaRPr>
                    </a:p>
                  </a:txBody>
                  <a:tcPr marL="0" marR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2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Adobe Gothic Std B"/>
                        </a:rPr>
                        <a:t>주행거리</a:t>
                      </a:r>
                      <a:endParaRPr sz="1100">
                        <a:solidFill>
                          <a:schemeClr val="accent4">
                            <a:lumMod val="50000"/>
                          </a:schemeClr>
                        </a:solidFill>
                        <a:latin typeface="+mn-ea"/>
                        <a:ea typeface="+mn-ea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877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7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총</a:t>
                      </a:r>
                      <a:r>
                        <a:rPr sz="1000" spc="-7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운행건수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872</a:t>
                      </a:r>
                      <a:r>
                        <a:rPr sz="1000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6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건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877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00" spc="-7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총</a:t>
                      </a:r>
                      <a:r>
                        <a:rPr sz="1000" spc="-7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탑승인원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00" spc="-6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4,924</a:t>
                      </a:r>
                      <a:r>
                        <a:rPr sz="1000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건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877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00" spc="-10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승차공유</a:t>
                      </a:r>
                      <a:r>
                        <a:rPr sz="1000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수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00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4,052</a:t>
                      </a:r>
                      <a:r>
                        <a:rPr sz="1000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건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877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00" spc="-6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1회 </a:t>
                      </a:r>
                      <a:r>
                        <a:rPr sz="1000" spc="-10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운행시</a:t>
                      </a:r>
                      <a:r>
                        <a:rPr sz="1000" spc="-6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9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평균</a:t>
                      </a:r>
                      <a:r>
                        <a:rPr sz="1000" spc="-5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주행거리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00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67.03</a:t>
                      </a:r>
                      <a:r>
                        <a:rPr sz="1000" spc="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km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877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00" spc="-10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이용자별</a:t>
                      </a:r>
                      <a:r>
                        <a:rPr sz="1000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9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평균</a:t>
                      </a:r>
                      <a:r>
                        <a:rPr sz="1000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주행거리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00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11.87</a:t>
                      </a:r>
                      <a:r>
                        <a:rPr sz="1000" spc="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km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877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00" spc="-10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승차공유</a:t>
                      </a:r>
                      <a:r>
                        <a:rPr sz="1000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9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평균</a:t>
                      </a:r>
                      <a:r>
                        <a:rPr sz="1000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주행거리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00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14.42</a:t>
                      </a:r>
                      <a:r>
                        <a:rPr sz="1000" spc="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km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877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00" spc="-10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승차공유를</a:t>
                      </a:r>
                      <a:r>
                        <a:rPr sz="1000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9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통한</a:t>
                      </a:r>
                      <a:r>
                        <a:rPr sz="1000" spc="-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10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탄소배출</a:t>
                      </a:r>
                      <a:r>
                        <a:rPr sz="1000" spc="-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감소량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00" spc="-1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4,015.532</a:t>
                      </a:r>
                      <a:r>
                        <a:rPr sz="1000" spc="5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 </a:t>
                      </a:r>
                      <a:r>
                        <a:rPr sz="1000" spc="-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kg-</a:t>
                      </a:r>
                      <a:r>
                        <a:rPr sz="1000" spc="-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dobe Clean Han"/>
                        </a:rPr>
                        <a:t>co2</a:t>
                      </a:r>
                      <a:endParaRPr sz="1000">
                        <a:latin typeface="+mn-ea"/>
                        <a:ea typeface="+mn-ea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7485D97-B6ED-8672-0602-650DABD8B3DA}"/>
              </a:ext>
            </a:extLst>
          </p:cNvPr>
          <p:cNvSpPr txBox="1"/>
          <p:nvPr/>
        </p:nvSpPr>
        <p:spPr>
          <a:xfrm>
            <a:off x="578758" y="5188338"/>
            <a:ext cx="4742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12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월 시범운행 대비 탑승인원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117%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증가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1FE392A-6354-0E88-B62D-53957B88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81" y="5507288"/>
            <a:ext cx="5554114" cy="2321355"/>
          </a:xfrm>
          <a:prstGeom prst="rect">
            <a:avLst/>
          </a:prstGeom>
        </p:spPr>
      </p:pic>
      <p:graphicFrame>
        <p:nvGraphicFramePr>
          <p:cNvPr id="20" name="object 30">
            <a:extLst>
              <a:ext uri="{FF2B5EF4-FFF2-40B4-BE49-F238E27FC236}">
                <a16:creationId xmlns:a16="http://schemas.microsoft.com/office/drawing/2014/main" id="{7871E560-535E-62D2-57AF-31BBB4368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621685"/>
              </p:ext>
            </p:extLst>
          </p:nvPr>
        </p:nvGraphicFramePr>
        <p:xfrm>
          <a:off x="661781" y="8040704"/>
          <a:ext cx="5463844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5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7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7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7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07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07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07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12월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1월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2월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3월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4월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5월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6월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7월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8월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9월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10월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L w="28575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운행건수합계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69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79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68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70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78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71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69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114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111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69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74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탑승인원합계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283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368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310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324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336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324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302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774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685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603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615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0" spc="-25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Adobe Gothic Std B"/>
                          <a:cs typeface="Adobe Gothic Std B"/>
                        </a:rPr>
                        <a:t>주행거리합계</a:t>
                      </a:r>
                      <a:endParaRPr sz="900" b="0">
                        <a:solidFill>
                          <a:schemeClr val="accent4">
                            <a:lumMod val="50000"/>
                          </a:schemeClr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3,936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1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4,916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4,881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1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5,561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5,498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1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5,191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4,841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1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7,478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1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7,117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1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4,316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1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4,724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43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5.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이유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/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교통약자를 위한 성공적인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시스템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E17BD-7844-5DF9-61F8-E5ABD03E218B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이유 </a:t>
            </a:r>
            <a:r>
              <a:rPr lang="en-US" altLang="ko-KR" b="1">
                <a:solidFill>
                  <a:schemeClr val="bg2">
                    <a:lumMod val="75000"/>
                  </a:schemeClr>
                </a:solidFill>
                <a:latin typeface="Söhne"/>
              </a:rPr>
              <a:t>BF DRT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서비스 도입현황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57F8-8119-7A8A-2856-B4F916A82345}"/>
              </a:ext>
            </a:extLst>
          </p:cNvPr>
          <p:cNvSpPr txBox="1"/>
          <p:nvPr/>
        </p:nvSpPr>
        <p:spPr>
          <a:xfrm>
            <a:off x="563336" y="2233136"/>
            <a:ext cx="4742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운행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노선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화전드림숲 노선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)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66464369-96D3-2744-596E-CFAF69703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140961"/>
              </p:ext>
            </p:extLst>
          </p:nvPr>
        </p:nvGraphicFramePr>
        <p:xfrm>
          <a:off x="582580" y="7425642"/>
          <a:ext cx="5400674" cy="15468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180" dirty="0">
                          <a:solidFill>
                            <a:schemeClr val="tx1"/>
                          </a:solidFill>
                        </a:rPr>
                        <a:t>대중교통</a:t>
                      </a:r>
                      <a:r>
                        <a:rPr sz="900" b="1" spc="-1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900" b="1" spc="-25" dirty="0">
                          <a:solidFill>
                            <a:schemeClr val="tx1"/>
                          </a:solidFill>
                        </a:rPr>
                        <a:t>이용</a:t>
                      </a:r>
                      <a:endParaRPr sz="900">
                        <a:solidFill>
                          <a:schemeClr val="tx1"/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180" dirty="0">
                          <a:solidFill>
                            <a:schemeClr val="tx1"/>
                          </a:solidFill>
                        </a:rPr>
                        <a:t>착한셔틀</a:t>
                      </a:r>
                      <a:r>
                        <a:rPr sz="900" b="1" spc="-1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900" b="1" spc="-25" dirty="0">
                          <a:solidFill>
                            <a:schemeClr val="tx1"/>
                          </a:solidFill>
                        </a:rPr>
                        <a:t>이용</a:t>
                      </a:r>
                      <a:endParaRPr sz="900">
                        <a:solidFill>
                          <a:schemeClr val="tx1"/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25" dirty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sz="900">
                        <a:solidFill>
                          <a:schemeClr val="tx1"/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T="8191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 marL="241300" marR="250825">
                        <a:lnSpc>
                          <a:spcPct val="120400"/>
                        </a:lnSpc>
                        <a:spcBef>
                          <a:spcPts val="915"/>
                        </a:spcBef>
                      </a:pPr>
                      <a:r>
                        <a:rPr sz="900" b="1" spc="-175" dirty="0">
                          <a:solidFill>
                            <a:srgbClr val="231F20"/>
                          </a:solidFill>
                        </a:rPr>
                        <a:t>출근시</a:t>
                      </a:r>
                      <a:r>
                        <a:rPr sz="900" b="1" spc="-2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80" dirty="0">
                          <a:solidFill>
                            <a:srgbClr val="231F20"/>
                          </a:solidFill>
                        </a:rPr>
                        <a:t>이용자</a:t>
                      </a:r>
                      <a:r>
                        <a:rPr sz="900" b="1" spc="50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6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85" dirty="0">
                          <a:solidFill>
                            <a:srgbClr val="231F20"/>
                          </a:solidFill>
                        </a:rPr>
                        <a:t>이동시간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1162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80" dirty="0">
                          <a:solidFill>
                            <a:srgbClr val="231F20"/>
                          </a:solidFill>
                        </a:rPr>
                        <a:t>1시간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25" dirty="0">
                          <a:solidFill>
                            <a:srgbClr val="231F20"/>
                          </a:solidFill>
                        </a:rPr>
                        <a:t>34분</a:t>
                      </a:r>
                      <a:endParaRPr sz="900"/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spc="-100" dirty="0">
                          <a:solidFill>
                            <a:srgbClr val="231F20"/>
                          </a:solidFill>
                        </a:rPr>
                        <a:t>(도보</a:t>
                      </a:r>
                      <a:r>
                        <a:rPr sz="900" spc="-6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35" dirty="0">
                          <a:solidFill>
                            <a:srgbClr val="231F20"/>
                          </a:solidFill>
                        </a:rPr>
                        <a:t>20분,</a:t>
                      </a:r>
                      <a:r>
                        <a:rPr sz="900" spc="-6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95" dirty="0">
                          <a:solidFill>
                            <a:srgbClr val="231F20"/>
                          </a:solidFill>
                        </a:rPr>
                        <a:t>환승</a:t>
                      </a:r>
                      <a:r>
                        <a:rPr sz="900" spc="-6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10" dirty="0">
                          <a:solidFill>
                            <a:srgbClr val="231F20"/>
                          </a:solidFill>
                        </a:rPr>
                        <a:t>1.4회)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66065" marR="262890" indent="227965">
                        <a:lnSpc>
                          <a:spcPct val="120400"/>
                        </a:lnSpc>
                        <a:spcBef>
                          <a:spcPts val="915"/>
                        </a:spcBef>
                      </a:pPr>
                      <a:r>
                        <a:rPr sz="900" spc="-80" dirty="0">
                          <a:solidFill>
                            <a:srgbClr val="231F20"/>
                          </a:solidFill>
                        </a:rPr>
                        <a:t>1시간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25" dirty="0">
                          <a:solidFill>
                            <a:srgbClr val="231F20"/>
                          </a:solidFill>
                        </a:rPr>
                        <a:t>32분 </a:t>
                      </a:r>
                      <a:r>
                        <a:rPr sz="900" spc="-100" dirty="0">
                          <a:solidFill>
                            <a:srgbClr val="231F20"/>
                          </a:solidFill>
                        </a:rPr>
                        <a:t>(DoorToDoor</a:t>
                      </a:r>
                      <a:r>
                        <a:rPr sz="900" spc="2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90" dirty="0">
                          <a:solidFill>
                            <a:srgbClr val="231F20"/>
                          </a:solidFill>
                        </a:rPr>
                        <a:t>서비스)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1162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50"/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200" b="1" spc="-22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1200" b="1" spc="-3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1200" b="1" spc="-155" dirty="0">
                          <a:solidFill>
                            <a:srgbClr val="231F20"/>
                          </a:solidFill>
                        </a:rPr>
                        <a:t>2분</a:t>
                      </a:r>
                      <a:r>
                        <a:rPr sz="1200" b="1" spc="-3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1200" b="1" spc="-35" dirty="0">
                          <a:solidFill>
                            <a:srgbClr val="231F20"/>
                          </a:solidFill>
                        </a:rPr>
                        <a:t>감소</a:t>
                      </a:r>
                      <a:endParaRPr sz="1200">
                        <a:latin typeface="Adobe Gothic Std B"/>
                        <a:cs typeface="Adobe Gothic Std B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 marL="241300" marR="250825">
                        <a:lnSpc>
                          <a:spcPct val="120400"/>
                        </a:lnSpc>
                        <a:spcBef>
                          <a:spcPts val="910"/>
                        </a:spcBef>
                      </a:pPr>
                      <a:r>
                        <a:rPr sz="900" b="1" spc="-175" dirty="0">
                          <a:solidFill>
                            <a:srgbClr val="231F20"/>
                          </a:solidFill>
                        </a:rPr>
                        <a:t>퇴근시</a:t>
                      </a:r>
                      <a:r>
                        <a:rPr sz="900" b="1" spc="-2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80" dirty="0">
                          <a:solidFill>
                            <a:srgbClr val="231F20"/>
                          </a:solidFill>
                        </a:rPr>
                        <a:t>이용자</a:t>
                      </a:r>
                      <a:r>
                        <a:rPr sz="900" b="1" spc="50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6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85" dirty="0">
                          <a:solidFill>
                            <a:srgbClr val="231F20"/>
                          </a:solidFill>
                        </a:rPr>
                        <a:t>이동시간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1155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80" dirty="0">
                          <a:solidFill>
                            <a:srgbClr val="231F20"/>
                          </a:solidFill>
                        </a:rPr>
                        <a:t>1시간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25" dirty="0">
                          <a:solidFill>
                            <a:srgbClr val="231F20"/>
                          </a:solidFill>
                        </a:rPr>
                        <a:t>31분</a:t>
                      </a:r>
                      <a:endParaRPr sz="900"/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spc="-100" dirty="0">
                          <a:solidFill>
                            <a:srgbClr val="231F20"/>
                          </a:solidFill>
                        </a:rPr>
                        <a:t>(도보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45" dirty="0">
                          <a:solidFill>
                            <a:srgbClr val="231F20"/>
                          </a:solidFill>
                        </a:rPr>
                        <a:t>22분,</a:t>
                      </a:r>
                      <a:r>
                        <a:rPr sz="900" spc="-6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95" dirty="0">
                          <a:solidFill>
                            <a:srgbClr val="231F20"/>
                          </a:solidFill>
                        </a:rPr>
                        <a:t>환승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10" dirty="0">
                          <a:solidFill>
                            <a:srgbClr val="231F20"/>
                          </a:solidFill>
                        </a:rPr>
                        <a:t>1.5회)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266065" marR="262890" indent="225425">
                        <a:lnSpc>
                          <a:spcPct val="120400"/>
                        </a:lnSpc>
                        <a:spcBef>
                          <a:spcPts val="910"/>
                        </a:spcBef>
                      </a:pPr>
                      <a:r>
                        <a:rPr sz="900" spc="-80" dirty="0">
                          <a:solidFill>
                            <a:srgbClr val="231F20"/>
                          </a:solidFill>
                        </a:rPr>
                        <a:t>1시간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25" dirty="0">
                          <a:solidFill>
                            <a:srgbClr val="231F20"/>
                          </a:solidFill>
                        </a:rPr>
                        <a:t>07분 </a:t>
                      </a:r>
                      <a:r>
                        <a:rPr sz="900" spc="-100" dirty="0">
                          <a:solidFill>
                            <a:srgbClr val="231F20"/>
                          </a:solidFill>
                        </a:rPr>
                        <a:t>(DoorToDoor</a:t>
                      </a:r>
                      <a:r>
                        <a:rPr sz="900" spc="2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90" dirty="0">
                          <a:solidFill>
                            <a:srgbClr val="231F20"/>
                          </a:solidFill>
                        </a:rPr>
                        <a:t>서비스)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1155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/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200" b="1" spc="-22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12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1200" b="1" spc="-125" dirty="0">
                          <a:solidFill>
                            <a:srgbClr val="231F20"/>
                          </a:solidFill>
                        </a:rPr>
                        <a:t>24분</a:t>
                      </a:r>
                      <a:r>
                        <a:rPr sz="1200" b="1" spc="-3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231F20"/>
                          </a:solidFill>
                        </a:rPr>
                        <a:t>감소</a:t>
                      </a:r>
                      <a:endParaRPr sz="1200">
                        <a:latin typeface="Adobe Gothic Std B"/>
                        <a:cs typeface="Adobe Gothic Std B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034AF876-F7A5-DF9A-836F-3BBFE3924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236541"/>
              </p:ext>
            </p:extLst>
          </p:nvPr>
        </p:nvGraphicFramePr>
        <p:xfrm>
          <a:off x="3552959" y="4071529"/>
          <a:ext cx="2412364" cy="7543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31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chemeClr val="tx1"/>
                          </a:solidFill>
                        </a:rPr>
                        <a:t>출근</a:t>
                      </a:r>
                      <a:r>
                        <a:rPr sz="900" b="1" spc="-3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900" b="1" spc="-25" dirty="0">
                          <a:solidFill>
                            <a:schemeClr val="tx1"/>
                          </a:solidFill>
                        </a:rPr>
                        <a:t>노선</a:t>
                      </a:r>
                      <a:endParaRPr sz="900">
                        <a:solidFill>
                          <a:schemeClr val="tx1"/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16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31F20"/>
                          </a:solidFill>
                        </a:rPr>
                        <a:t>주행거리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effectLst/>
                        </a:rPr>
                        <a:t>53.1</a:t>
                      </a:r>
                      <a:r>
                        <a:rPr sz="900" spc="-10">
                          <a:solidFill>
                            <a:srgbClr val="231F20"/>
                          </a:solidFill>
                        </a:rPr>
                        <a:t>km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31F20"/>
                          </a:solidFill>
                        </a:rPr>
                        <a:t>소요시간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85" dirty="0">
                          <a:solidFill>
                            <a:srgbClr val="231F20"/>
                          </a:solidFill>
                        </a:rPr>
                        <a:t>2</a:t>
                      </a:r>
                      <a:r>
                        <a:rPr sz="900" spc="-85">
                          <a:solidFill>
                            <a:srgbClr val="231F20"/>
                          </a:solidFill>
                        </a:rPr>
                        <a:t>시간</a:t>
                      </a:r>
                      <a:r>
                        <a:rPr sz="900" spc="-5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25">
                          <a:solidFill>
                            <a:srgbClr val="231F20"/>
                          </a:solidFill>
                        </a:rPr>
                        <a:t>0</a:t>
                      </a:r>
                      <a:r>
                        <a:rPr lang="en-US" altLang="ko-KR" sz="900" spc="-25">
                          <a:solidFill>
                            <a:srgbClr val="231F20"/>
                          </a:solidFill>
                        </a:rPr>
                        <a:t>1</a:t>
                      </a:r>
                      <a:r>
                        <a:rPr sz="900" spc="-25">
                          <a:solidFill>
                            <a:srgbClr val="231F20"/>
                          </a:solidFill>
                        </a:rPr>
                        <a:t>분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4A89FF22-47C2-1A55-80A8-ECCDDF67C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849551"/>
              </p:ext>
            </p:extLst>
          </p:nvPr>
        </p:nvGraphicFramePr>
        <p:xfrm>
          <a:off x="3552959" y="6254633"/>
          <a:ext cx="2412365" cy="7543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36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chemeClr val="tx1"/>
                          </a:solidFill>
                        </a:rPr>
                        <a:t>퇴근</a:t>
                      </a:r>
                      <a:r>
                        <a:rPr sz="900" b="1" spc="-3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900" b="1" spc="-25" dirty="0">
                          <a:solidFill>
                            <a:schemeClr val="tx1"/>
                          </a:solidFill>
                        </a:rPr>
                        <a:t>노선</a:t>
                      </a:r>
                      <a:endParaRPr sz="900">
                        <a:solidFill>
                          <a:schemeClr val="tx1"/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165" dirty="0">
                          <a:solidFill>
                            <a:schemeClr val="tx1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900" b="1" spc="-20" dirty="0">
                          <a:solidFill>
                            <a:schemeClr val="tx1"/>
                          </a:solidFill>
                        </a:rPr>
                        <a:t>주행거리</a:t>
                      </a:r>
                      <a:endParaRPr sz="900">
                        <a:solidFill>
                          <a:schemeClr val="tx1"/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10">
                          <a:solidFill>
                            <a:schemeClr val="tx1"/>
                          </a:solidFill>
                        </a:rPr>
                        <a:t>46.</a:t>
                      </a:r>
                      <a:r>
                        <a:rPr lang="en-US" altLang="ko-KR" sz="900" spc="-1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sz="900" spc="-10">
                          <a:solidFill>
                            <a:schemeClr val="tx1"/>
                          </a:solidFill>
                        </a:rPr>
                        <a:t>km</a:t>
                      </a:r>
                      <a:endParaRPr sz="900">
                        <a:solidFill>
                          <a:schemeClr val="tx1"/>
                        </a:solidFill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31F20"/>
                          </a:solidFill>
                        </a:rPr>
                        <a:t>소요시간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80" dirty="0">
                          <a:solidFill>
                            <a:srgbClr val="231F20"/>
                          </a:solidFill>
                        </a:rPr>
                        <a:t>1</a:t>
                      </a:r>
                      <a:r>
                        <a:rPr sz="900" spc="-80">
                          <a:solidFill>
                            <a:srgbClr val="231F20"/>
                          </a:solidFill>
                        </a:rPr>
                        <a:t>시간</a:t>
                      </a:r>
                      <a:r>
                        <a:rPr sz="900" spc="-55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25">
                          <a:solidFill>
                            <a:srgbClr val="231F20"/>
                          </a:solidFill>
                        </a:rPr>
                        <a:t>3</a:t>
                      </a:r>
                      <a:r>
                        <a:rPr lang="en-US" altLang="ko-KR" sz="900" spc="-25">
                          <a:solidFill>
                            <a:srgbClr val="231F20"/>
                          </a:solidFill>
                        </a:rPr>
                        <a:t>8</a:t>
                      </a:r>
                      <a:r>
                        <a:rPr sz="900" spc="-25">
                          <a:solidFill>
                            <a:srgbClr val="231F20"/>
                          </a:solidFill>
                        </a:rPr>
                        <a:t>분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object 12">
            <a:extLst>
              <a:ext uri="{FF2B5EF4-FFF2-40B4-BE49-F238E27FC236}">
                <a16:creationId xmlns:a16="http://schemas.microsoft.com/office/drawing/2014/main" id="{B6E6DEE6-C5F7-DEBC-760C-518E7135CE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758" y="2790649"/>
            <a:ext cx="2902940" cy="2044509"/>
          </a:xfrm>
          <a:prstGeom prst="rect">
            <a:avLst/>
          </a:prstGeom>
        </p:spPr>
      </p:pic>
      <p:pic>
        <p:nvPicPr>
          <p:cNvPr id="10" name="object 14">
            <a:extLst>
              <a:ext uri="{FF2B5EF4-FFF2-40B4-BE49-F238E27FC236}">
                <a16:creationId xmlns:a16="http://schemas.microsoft.com/office/drawing/2014/main" id="{3153540C-E9B4-C6DA-9EC5-254C6FCEC35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758" y="4973744"/>
            <a:ext cx="2902940" cy="204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0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5.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이유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/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교통약자를 위한 성공적인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시스템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E17BD-7844-5DF9-61F8-E5ABD03E218B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이유 </a:t>
            </a:r>
            <a:r>
              <a:rPr lang="en-US" altLang="ko-KR" b="1">
                <a:solidFill>
                  <a:schemeClr val="bg2">
                    <a:lumMod val="75000"/>
                  </a:schemeClr>
                </a:solidFill>
                <a:latin typeface="Söhne"/>
              </a:rPr>
              <a:t>BF DRT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서비스 도입현황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57F8-8119-7A8A-2856-B4F916A82345}"/>
              </a:ext>
            </a:extLst>
          </p:cNvPr>
          <p:cNvSpPr txBox="1"/>
          <p:nvPr/>
        </p:nvSpPr>
        <p:spPr>
          <a:xfrm>
            <a:off x="563336" y="2233136"/>
            <a:ext cx="4742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운행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노선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노바 노선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)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4D6F060B-BCDF-D2D3-BDFA-51E454340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0140"/>
              </p:ext>
            </p:extLst>
          </p:nvPr>
        </p:nvGraphicFramePr>
        <p:xfrm>
          <a:off x="595366" y="7291423"/>
          <a:ext cx="5400674" cy="15468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180" dirty="0">
                          <a:solidFill>
                            <a:schemeClr val="tx1"/>
                          </a:solidFill>
                        </a:rPr>
                        <a:t>대중교통</a:t>
                      </a:r>
                      <a:r>
                        <a:rPr sz="900" b="1" spc="-1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900" b="1" spc="-25" dirty="0">
                          <a:solidFill>
                            <a:schemeClr val="tx1"/>
                          </a:solidFill>
                        </a:rPr>
                        <a:t>이용</a:t>
                      </a:r>
                      <a:endParaRPr sz="900">
                        <a:solidFill>
                          <a:schemeClr val="tx1"/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180" dirty="0">
                          <a:solidFill>
                            <a:schemeClr val="tx1"/>
                          </a:solidFill>
                        </a:rPr>
                        <a:t>착한셔틀</a:t>
                      </a:r>
                      <a:r>
                        <a:rPr sz="900" b="1" spc="-1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900" b="1" spc="-25" dirty="0">
                          <a:solidFill>
                            <a:schemeClr val="tx1"/>
                          </a:solidFill>
                        </a:rPr>
                        <a:t>이용</a:t>
                      </a:r>
                      <a:endParaRPr sz="900">
                        <a:solidFill>
                          <a:schemeClr val="tx1"/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25" dirty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sz="900">
                        <a:solidFill>
                          <a:schemeClr val="tx1"/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T="8191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 marL="241300" marR="250825">
                        <a:lnSpc>
                          <a:spcPct val="120400"/>
                        </a:lnSpc>
                        <a:spcBef>
                          <a:spcPts val="915"/>
                        </a:spcBef>
                      </a:pPr>
                      <a:r>
                        <a:rPr sz="900" b="1" spc="-175" dirty="0">
                          <a:solidFill>
                            <a:srgbClr val="231F20"/>
                          </a:solidFill>
                        </a:rPr>
                        <a:t>출근시</a:t>
                      </a:r>
                      <a:r>
                        <a:rPr sz="900" b="1" spc="-2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80" dirty="0">
                          <a:solidFill>
                            <a:srgbClr val="231F20"/>
                          </a:solidFill>
                        </a:rPr>
                        <a:t>이용자</a:t>
                      </a:r>
                      <a:r>
                        <a:rPr sz="900" b="1" spc="50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6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85" dirty="0">
                          <a:solidFill>
                            <a:srgbClr val="231F20"/>
                          </a:solidFill>
                        </a:rPr>
                        <a:t>이동시간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1162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80" dirty="0">
                          <a:solidFill>
                            <a:srgbClr val="231F20"/>
                          </a:solidFill>
                        </a:rPr>
                        <a:t>1시간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25" dirty="0">
                          <a:solidFill>
                            <a:srgbClr val="231F20"/>
                          </a:solidFill>
                        </a:rPr>
                        <a:t>11분</a:t>
                      </a:r>
                      <a:endParaRPr sz="900"/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spc="-100" dirty="0">
                          <a:solidFill>
                            <a:srgbClr val="231F20"/>
                          </a:solidFill>
                        </a:rPr>
                        <a:t>(도보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50" dirty="0">
                          <a:solidFill>
                            <a:srgbClr val="231F20"/>
                          </a:solidFill>
                        </a:rPr>
                        <a:t>31분,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95" dirty="0">
                          <a:solidFill>
                            <a:srgbClr val="231F20"/>
                          </a:solidFill>
                        </a:rPr>
                        <a:t>환승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20" dirty="0">
                          <a:solidFill>
                            <a:srgbClr val="231F20"/>
                          </a:solidFill>
                        </a:rPr>
                        <a:t>0.3회)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66065" marR="262890" indent="347980">
                        <a:lnSpc>
                          <a:spcPct val="120400"/>
                        </a:lnSpc>
                        <a:spcBef>
                          <a:spcPts val="915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</a:rPr>
                        <a:t>36분 </a:t>
                      </a:r>
                      <a:r>
                        <a:rPr sz="900" spc="-100" dirty="0">
                          <a:solidFill>
                            <a:srgbClr val="231F20"/>
                          </a:solidFill>
                        </a:rPr>
                        <a:t>(DoorToDoor</a:t>
                      </a:r>
                      <a:r>
                        <a:rPr sz="900" spc="2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90" dirty="0">
                          <a:solidFill>
                            <a:srgbClr val="231F20"/>
                          </a:solidFill>
                        </a:rPr>
                        <a:t>서비스)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1162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50"/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200" b="1" spc="-22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1200" b="1" spc="-4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1200" b="1" spc="-145" dirty="0">
                          <a:solidFill>
                            <a:srgbClr val="231F20"/>
                          </a:solidFill>
                        </a:rPr>
                        <a:t>35분</a:t>
                      </a:r>
                      <a:r>
                        <a:rPr sz="12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231F20"/>
                          </a:solidFill>
                        </a:rPr>
                        <a:t>감소</a:t>
                      </a:r>
                      <a:endParaRPr sz="1200">
                        <a:latin typeface="Adobe Gothic Std B"/>
                        <a:cs typeface="Adobe Gothic Std B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 marL="241300" marR="250825">
                        <a:lnSpc>
                          <a:spcPct val="120400"/>
                        </a:lnSpc>
                        <a:spcBef>
                          <a:spcPts val="910"/>
                        </a:spcBef>
                      </a:pPr>
                      <a:r>
                        <a:rPr sz="900" b="1" spc="-175" dirty="0">
                          <a:solidFill>
                            <a:srgbClr val="231F20"/>
                          </a:solidFill>
                        </a:rPr>
                        <a:t>퇴근시</a:t>
                      </a:r>
                      <a:r>
                        <a:rPr sz="900" b="1" spc="-2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80" dirty="0">
                          <a:solidFill>
                            <a:srgbClr val="231F20"/>
                          </a:solidFill>
                        </a:rPr>
                        <a:t>이용자</a:t>
                      </a:r>
                      <a:r>
                        <a:rPr sz="900" b="1" spc="50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6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185" dirty="0">
                          <a:solidFill>
                            <a:srgbClr val="231F20"/>
                          </a:solidFill>
                        </a:rPr>
                        <a:t>이동시간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115570" marB="0"/>
                </a:tc>
                <a:tc>
                  <a:txBody>
                    <a:bodyPr/>
                    <a:lstStyle/>
                    <a:p>
                      <a:pPr marL="298450" marR="295275" indent="220979">
                        <a:lnSpc>
                          <a:spcPct val="120400"/>
                        </a:lnSpc>
                        <a:spcBef>
                          <a:spcPts val="910"/>
                        </a:spcBef>
                      </a:pPr>
                      <a:r>
                        <a:rPr sz="900" spc="-80" dirty="0">
                          <a:solidFill>
                            <a:srgbClr val="231F20"/>
                          </a:solidFill>
                        </a:rPr>
                        <a:t>1시간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35" dirty="0">
                          <a:solidFill>
                            <a:srgbClr val="231F20"/>
                          </a:solidFill>
                        </a:rPr>
                        <a:t>4분</a:t>
                      </a:r>
                      <a:r>
                        <a:rPr sz="900" spc="50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100" dirty="0">
                          <a:solidFill>
                            <a:srgbClr val="231F20"/>
                          </a:solidFill>
                        </a:rPr>
                        <a:t>(도보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50" dirty="0">
                          <a:solidFill>
                            <a:srgbClr val="231F20"/>
                          </a:solidFill>
                        </a:rPr>
                        <a:t>21분,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95" dirty="0">
                          <a:solidFill>
                            <a:srgbClr val="231F20"/>
                          </a:solidFill>
                        </a:rPr>
                        <a:t>환승</a:t>
                      </a:r>
                      <a:r>
                        <a:rPr sz="900" spc="-50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70" dirty="0">
                          <a:solidFill>
                            <a:srgbClr val="231F20"/>
                          </a:solidFill>
                        </a:rPr>
                        <a:t>1회)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115570" marB="0"/>
                </a:tc>
                <a:tc>
                  <a:txBody>
                    <a:bodyPr/>
                    <a:lstStyle/>
                    <a:p>
                      <a:pPr marL="266065" marR="262890" indent="347980">
                        <a:lnSpc>
                          <a:spcPct val="120400"/>
                        </a:lnSpc>
                        <a:spcBef>
                          <a:spcPts val="91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</a:rPr>
                        <a:t>36분 </a:t>
                      </a:r>
                      <a:r>
                        <a:rPr sz="900" spc="-100" dirty="0">
                          <a:solidFill>
                            <a:srgbClr val="231F20"/>
                          </a:solidFill>
                        </a:rPr>
                        <a:t>(DoorToDoor</a:t>
                      </a:r>
                      <a:r>
                        <a:rPr sz="900" spc="2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spc="-90" dirty="0">
                          <a:solidFill>
                            <a:srgbClr val="231F20"/>
                          </a:solidFill>
                        </a:rPr>
                        <a:t>서비스)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1155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/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200" b="1" spc="-22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1200" b="1" spc="-2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1200" b="1" spc="-120" dirty="0">
                          <a:solidFill>
                            <a:srgbClr val="231F20"/>
                          </a:solidFill>
                        </a:rPr>
                        <a:t>28분</a:t>
                      </a:r>
                      <a:r>
                        <a:rPr sz="1200" b="1" spc="-25" dirty="0">
                          <a:solidFill>
                            <a:srgbClr val="231F20"/>
                          </a:solidFill>
                        </a:rPr>
                        <a:t> 감소</a:t>
                      </a:r>
                      <a:endParaRPr sz="1200">
                        <a:latin typeface="Adobe Gothic Std B"/>
                        <a:cs typeface="Adobe Gothic Std B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B086D65A-280C-A459-F5EA-746158EE2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197132"/>
              </p:ext>
            </p:extLst>
          </p:nvPr>
        </p:nvGraphicFramePr>
        <p:xfrm>
          <a:off x="3518858" y="4071529"/>
          <a:ext cx="2411730" cy="7543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chemeClr val="tx2"/>
                          </a:solidFill>
                        </a:rPr>
                        <a:t>출근</a:t>
                      </a:r>
                      <a:r>
                        <a:rPr sz="900" b="1" spc="-35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sz="900" b="1" spc="-25" dirty="0">
                          <a:solidFill>
                            <a:schemeClr val="tx2"/>
                          </a:solidFill>
                        </a:rPr>
                        <a:t>노선</a:t>
                      </a:r>
                      <a:endParaRPr sz="900">
                        <a:solidFill>
                          <a:schemeClr val="tx2"/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16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31F20"/>
                          </a:solidFill>
                        </a:rPr>
                        <a:t>주행거리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R="438784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10" dirty="0">
                          <a:solidFill>
                            <a:srgbClr val="231F20"/>
                          </a:solidFill>
                        </a:rPr>
                        <a:t>36.1km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31F20"/>
                          </a:solidFill>
                        </a:rPr>
                        <a:t>소요시간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R="48069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</a:rPr>
                        <a:t>1시간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82C5B16E-8927-4436-1FAF-A0AC88288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77834"/>
              </p:ext>
            </p:extLst>
          </p:nvPr>
        </p:nvGraphicFramePr>
        <p:xfrm>
          <a:off x="3569229" y="6262963"/>
          <a:ext cx="2411729" cy="7543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67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chemeClr val="tx2"/>
                          </a:solidFill>
                        </a:rPr>
                        <a:t>퇴근</a:t>
                      </a:r>
                      <a:r>
                        <a:rPr sz="900" b="1" spc="-35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sz="900" b="1" spc="-25" dirty="0">
                          <a:solidFill>
                            <a:schemeClr val="tx2"/>
                          </a:solidFill>
                        </a:rPr>
                        <a:t>노선</a:t>
                      </a:r>
                      <a:endParaRPr sz="900">
                        <a:solidFill>
                          <a:schemeClr val="tx2"/>
                        </a:solidFill>
                        <a:latin typeface="Adobe Gothic Std B"/>
                        <a:cs typeface="Adobe Gothic Std B"/>
                      </a:endParaRPr>
                    </a:p>
                  </a:txBody>
                  <a:tcPr marL="0" marR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16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31F20"/>
                          </a:solidFill>
                        </a:rPr>
                        <a:t>주행거리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10" dirty="0">
                          <a:solidFill>
                            <a:srgbClr val="231F20"/>
                          </a:solidFill>
                        </a:rPr>
                        <a:t>36.3km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rgbClr val="231F20"/>
                          </a:solidFill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31F20"/>
                          </a:solidFill>
                        </a:rPr>
                        <a:t>소요시간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</a:rPr>
                        <a:t>1시간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object 13">
            <a:extLst>
              <a:ext uri="{FF2B5EF4-FFF2-40B4-BE49-F238E27FC236}">
                <a16:creationId xmlns:a16="http://schemas.microsoft.com/office/drawing/2014/main" id="{D5AC22F9-F58F-1EFF-E71A-F71F68D855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758" y="2790649"/>
            <a:ext cx="2902940" cy="2044496"/>
          </a:xfrm>
          <a:prstGeom prst="rect">
            <a:avLst/>
          </a:prstGeom>
        </p:spPr>
      </p:pic>
      <p:pic>
        <p:nvPicPr>
          <p:cNvPr id="15" name="object 15">
            <a:extLst>
              <a:ext uri="{FF2B5EF4-FFF2-40B4-BE49-F238E27FC236}">
                <a16:creationId xmlns:a16="http://schemas.microsoft.com/office/drawing/2014/main" id="{CC56F36D-FB79-9146-2332-3721767F06F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758" y="4973754"/>
            <a:ext cx="2902940" cy="20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57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5.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이유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/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교통약자를 위한 성공적인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시스템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E17BD-7844-5DF9-61F8-E5ABD03E218B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이유 </a:t>
            </a:r>
            <a:r>
              <a:rPr lang="en-US" altLang="ko-KR" b="1">
                <a:solidFill>
                  <a:schemeClr val="bg2">
                    <a:lumMod val="75000"/>
                  </a:schemeClr>
                </a:solidFill>
                <a:latin typeface="Söhne"/>
              </a:rPr>
              <a:t>BF DRT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서비스 도입현황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57F8-8119-7A8A-2856-B4F916A82345}"/>
              </a:ext>
            </a:extLst>
          </p:cNvPr>
          <p:cNvSpPr txBox="1"/>
          <p:nvPr/>
        </p:nvSpPr>
        <p:spPr>
          <a:xfrm>
            <a:off x="563336" y="2233136"/>
            <a:ext cx="4742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운행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노선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공존 노선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)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F2E2B81B-CA5D-5F91-A316-60AA415DB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401981"/>
              </p:ext>
            </p:extLst>
          </p:nvPr>
        </p:nvGraphicFramePr>
        <p:xfrm>
          <a:off x="708926" y="7611842"/>
          <a:ext cx="5400674" cy="154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180" dirty="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대중교통</a:t>
                      </a:r>
                      <a:r>
                        <a:rPr sz="900" b="1" spc="-15" dirty="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이용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lang="ko-KR" altLang="en-US" sz="1100" b="1" spc="-18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이유</a:t>
                      </a:r>
                      <a:r>
                        <a:rPr sz="1100" b="1" spc="-18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셔틀</a:t>
                      </a:r>
                      <a:r>
                        <a:rPr lang="en-US" sz="1100" b="1" spc="-18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  (D R T) </a:t>
                      </a:r>
                      <a:r>
                        <a:rPr sz="1100" b="1" spc="-15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이용</a:t>
                      </a:r>
                      <a:endParaRPr sz="1100">
                        <a:latin typeface="Adobe Gothic Std B"/>
                        <a:cs typeface="Adobe Gothic Std B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25" dirty="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비고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 marL="241300" marR="250825">
                        <a:lnSpc>
                          <a:spcPct val="120400"/>
                        </a:lnSpc>
                        <a:spcBef>
                          <a:spcPts val="915"/>
                        </a:spcBef>
                      </a:pPr>
                      <a:r>
                        <a:rPr sz="900" b="1" spc="-17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출근시</a:t>
                      </a:r>
                      <a:r>
                        <a:rPr sz="900" b="1" spc="-2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180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이용자</a:t>
                      </a:r>
                      <a:r>
                        <a:rPr sz="900" b="1" spc="500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16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18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이동시간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11620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2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49분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spc="-10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(도보</a:t>
                      </a:r>
                      <a:r>
                        <a:rPr sz="900" spc="-5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 </a:t>
                      </a:r>
                      <a:r>
                        <a:rPr sz="900" spc="-5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13분,</a:t>
                      </a:r>
                      <a:r>
                        <a:rPr sz="900" spc="-5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 </a:t>
                      </a:r>
                      <a:r>
                        <a:rPr sz="900" spc="-9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환승</a:t>
                      </a:r>
                      <a:r>
                        <a:rPr sz="900" spc="-5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 </a:t>
                      </a:r>
                      <a:r>
                        <a:rPr sz="900" spc="-1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0.45회)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508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900" spc="-2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30</a:t>
                      </a:r>
                      <a:r>
                        <a:rPr lang="ko-KR" altLang="en-US" sz="900" spc="-2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분</a:t>
                      </a:r>
                      <a:endParaRPr lang="en-US" altLang="ko-KR" sz="900" spc="-25">
                        <a:solidFill>
                          <a:srgbClr val="231F20"/>
                        </a:solidFill>
                        <a:latin typeface="Adobe Clean Han"/>
                        <a:cs typeface="Adobe Clean H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900" spc="-2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(DoorToDoor </a:t>
                      </a:r>
                      <a:r>
                        <a:rPr lang="ko-KR" altLang="en-US" sz="900" spc="-2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서비스</a:t>
                      </a:r>
                      <a:r>
                        <a:rPr lang="en-US" altLang="ko-KR" sz="900" spc="-2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)</a:t>
                      </a:r>
                      <a:endParaRPr lang="ko-KR" altLang="en-US" sz="900">
                        <a:latin typeface="Adobe Clean Han"/>
                        <a:cs typeface="Adobe Clean Han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  <a:solidFill>
                      <a:srgbClr val="F6D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200" b="1" spc="-22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평균</a:t>
                      </a:r>
                      <a:r>
                        <a:rPr sz="1200" b="1" spc="-40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1200" b="1" spc="-180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19분</a:t>
                      </a:r>
                      <a:r>
                        <a:rPr sz="1200" b="1" spc="-3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감소</a:t>
                      </a:r>
                      <a:endParaRPr sz="1200">
                        <a:latin typeface="Adobe Gothic Std B"/>
                        <a:cs typeface="Adobe Gothic Std B"/>
                      </a:endParaRPr>
                    </a:p>
                  </a:txBody>
                  <a:tcPr marL="0" marR="0" marT="2540" marB="0">
                    <a:lnL w="28575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 marL="241300" marR="250825">
                        <a:lnSpc>
                          <a:spcPct val="120400"/>
                        </a:lnSpc>
                        <a:spcBef>
                          <a:spcPts val="910"/>
                        </a:spcBef>
                      </a:pPr>
                      <a:r>
                        <a:rPr sz="900" b="1" spc="-17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퇴근시</a:t>
                      </a:r>
                      <a:r>
                        <a:rPr sz="900" b="1" spc="-2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180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이용자</a:t>
                      </a:r>
                      <a:r>
                        <a:rPr sz="900" b="1" spc="500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16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18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이동시간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11557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50분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spc="-10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(도보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 </a:t>
                      </a:r>
                      <a:r>
                        <a:rPr sz="900" spc="-5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14분,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 </a:t>
                      </a:r>
                      <a:r>
                        <a:rPr sz="900" spc="-9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환승</a:t>
                      </a:r>
                      <a:r>
                        <a:rPr sz="900" spc="-5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 </a:t>
                      </a:r>
                      <a:r>
                        <a:rPr sz="900" spc="-1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0.45회)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445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900" spc="-2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30</a:t>
                      </a:r>
                      <a:r>
                        <a:rPr lang="ko-KR" altLang="en-US" sz="900" spc="-2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분</a:t>
                      </a:r>
                      <a:endParaRPr lang="en-US" altLang="ko-KR" sz="900" spc="-25">
                        <a:solidFill>
                          <a:srgbClr val="231F20"/>
                        </a:solidFill>
                        <a:latin typeface="Adobe Clean Han"/>
                        <a:cs typeface="Adobe Clean H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900" spc="-2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(DoorToDoor </a:t>
                      </a:r>
                      <a:r>
                        <a:rPr lang="ko-KR" altLang="en-US" sz="900" spc="-2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서비스</a:t>
                      </a:r>
                      <a:r>
                        <a:rPr lang="en-US" altLang="ko-KR" sz="900" spc="-25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)</a:t>
                      </a:r>
                      <a:endParaRPr lang="ko-KR" altLang="en-US" sz="900">
                        <a:latin typeface="Adobe Clean Han"/>
                        <a:cs typeface="Adobe Clean Han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  <a:solidFill>
                      <a:srgbClr val="F6D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200" b="1" spc="-22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평균</a:t>
                      </a:r>
                      <a:r>
                        <a:rPr sz="1200" b="1" spc="-3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1200" b="1" spc="-9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20분</a:t>
                      </a:r>
                      <a:r>
                        <a:rPr sz="1200" b="1" spc="-3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감소</a:t>
                      </a:r>
                      <a:endParaRPr sz="1200">
                        <a:latin typeface="Adobe Gothic Std B"/>
                        <a:cs typeface="Adobe Gothic Std B"/>
                      </a:endParaRPr>
                    </a:p>
                  </a:txBody>
                  <a:tcPr marL="0" marR="0" marT="1905" marB="0">
                    <a:lnL w="28575">
                      <a:solidFill>
                        <a:srgbClr val="FFFFFF"/>
                      </a:solidFill>
                      <a:prstDash val="solid"/>
                    </a:lnL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CBB77FDB-324C-1785-8875-3FCEA1D10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030108"/>
              </p:ext>
            </p:extLst>
          </p:nvPr>
        </p:nvGraphicFramePr>
        <p:xfrm>
          <a:off x="3679305" y="4257729"/>
          <a:ext cx="2412364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출근</a:t>
                      </a:r>
                      <a:r>
                        <a:rPr sz="900" b="1" spc="-35" dirty="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노선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16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주행거리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1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30.5km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소요시간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54분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13">
            <a:extLst>
              <a:ext uri="{FF2B5EF4-FFF2-40B4-BE49-F238E27FC236}">
                <a16:creationId xmlns:a16="http://schemas.microsoft.com/office/drawing/2014/main" id="{A5D3C257-9EC1-3CED-DA71-AF09860EB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888601"/>
              </p:ext>
            </p:extLst>
          </p:nvPr>
        </p:nvGraphicFramePr>
        <p:xfrm>
          <a:off x="3679305" y="6500762"/>
          <a:ext cx="2411729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퇴근</a:t>
                      </a:r>
                      <a:r>
                        <a:rPr sz="900" b="1" spc="-35" dirty="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F89637"/>
                          </a:solidFill>
                          <a:latin typeface="Adobe Gothic Std B"/>
                          <a:cs typeface="Adobe Gothic Std B"/>
                        </a:rPr>
                        <a:t>노선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T w="9525">
                      <a:solidFill>
                        <a:srgbClr val="F1C060"/>
                      </a:solidFill>
                      <a:prstDash val="solid"/>
                    </a:lnT>
                    <a:lnB w="9525">
                      <a:solidFill>
                        <a:srgbClr val="F1C060"/>
                      </a:solidFill>
                      <a:prstDash val="solid"/>
                    </a:lnB>
                    <a:solidFill>
                      <a:srgbClr val="FBEF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16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주행거리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spc="-4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36.3</a:t>
                      </a:r>
                      <a:r>
                        <a:rPr sz="900" spc="-50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 </a:t>
                      </a: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km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T="46355" marB="0">
                    <a:lnT w="9525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b="1" spc="-16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평균</a:t>
                      </a:r>
                      <a:r>
                        <a:rPr sz="900" b="1" spc="-35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31F20"/>
                          </a:solidFill>
                          <a:latin typeface="Adobe Gothic Std B"/>
                          <a:cs typeface="Adobe Gothic Std B"/>
                        </a:rPr>
                        <a:t>소요시간</a:t>
                      </a:r>
                      <a:endParaRPr sz="900">
                        <a:latin typeface="Adobe Gothic Std B"/>
                        <a:cs typeface="Adobe Gothic Std B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900" spc="-25" dirty="0">
                          <a:solidFill>
                            <a:srgbClr val="231F20"/>
                          </a:solidFill>
                          <a:latin typeface="Adobe Clean Han"/>
                          <a:cs typeface="Adobe Clean Han"/>
                        </a:rPr>
                        <a:t>1시간</a:t>
                      </a:r>
                      <a:endParaRPr sz="900">
                        <a:latin typeface="Adobe Clean Han"/>
                        <a:cs typeface="Adobe Clean Han"/>
                      </a:endParaRPr>
                    </a:p>
                  </a:txBody>
                  <a:tcPr marL="0" marR="0" marB="0">
                    <a:lnT w="6350">
                      <a:solidFill>
                        <a:srgbClr val="F1C060"/>
                      </a:solidFill>
                      <a:prstDash val="solid"/>
                    </a:lnT>
                    <a:lnB w="6350">
                      <a:solidFill>
                        <a:srgbClr val="F1C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BAF7C6F-BCE4-D69E-25DE-4607B3AC7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" y="2804193"/>
            <a:ext cx="2767376" cy="21833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888D9A-2E7F-D5D5-3200-AB0DA5C81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" y="5174142"/>
            <a:ext cx="2767375" cy="2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3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5.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이유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/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교통약자를 위한 성공적인 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시스템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E17BD-7844-5DF9-61F8-E5ABD03E218B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이유 </a:t>
            </a:r>
            <a:r>
              <a:rPr lang="en-US" altLang="ko-KR" b="1">
                <a:solidFill>
                  <a:schemeClr val="bg2">
                    <a:lumMod val="75000"/>
                  </a:schemeClr>
                </a:solidFill>
                <a:latin typeface="Söhne"/>
              </a:rPr>
              <a:t>BF DRT </a:t>
            </a:r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Söhne"/>
              </a:rPr>
              <a:t>서비스 도입현황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57F8-8119-7A8A-2856-B4F916A82345}"/>
              </a:ext>
            </a:extLst>
          </p:cNvPr>
          <p:cNvSpPr txBox="1"/>
          <p:nvPr/>
        </p:nvSpPr>
        <p:spPr>
          <a:xfrm>
            <a:off x="563336" y="2233136"/>
            <a:ext cx="4742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운행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노선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공존 노선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)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D49E9B4E-1E05-D4D1-5B19-33868FB4F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75570"/>
              </p:ext>
            </p:extLst>
          </p:nvPr>
        </p:nvGraphicFramePr>
        <p:xfrm>
          <a:off x="664532" y="2952807"/>
          <a:ext cx="5555793" cy="34986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1063">
                  <a:extLst>
                    <a:ext uri="{9D8B030D-6E8A-4147-A177-3AD203B41FA5}">
                      <a16:colId xmlns:a16="http://schemas.microsoft.com/office/drawing/2014/main" val="3854859455"/>
                    </a:ext>
                  </a:extLst>
                </a:gridCol>
                <a:gridCol w="1231626">
                  <a:extLst>
                    <a:ext uri="{9D8B030D-6E8A-4147-A177-3AD203B41FA5}">
                      <a16:colId xmlns:a16="http://schemas.microsoft.com/office/drawing/2014/main" val="2651700739"/>
                    </a:ext>
                  </a:extLst>
                </a:gridCol>
                <a:gridCol w="1358649">
                  <a:extLst>
                    <a:ext uri="{9D8B030D-6E8A-4147-A177-3AD203B41FA5}">
                      <a16:colId xmlns:a16="http://schemas.microsoft.com/office/drawing/2014/main" val="1076200049"/>
                    </a:ext>
                  </a:extLst>
                </a:gridCol>
                <a:gridCol w="1814455">
                  <a:extLst>
                    <a:ext uri="{9D8B030D-6E8A-4147-A177-3AD203B41FA5}">
                      <a16:colId xmlns:a16="http://schemas.microsoft.com/office/drawing/2014/main" val="731881656"/>
                    </a:ext>
                  </a:extLst>
                </a:gridCol>
              </a:tblGrid>
              <a:tr h="57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/>
                        <a:t>분야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개별이동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이유 셔틀</a:t>
                      </a:r>
                      <a:r>
                        <a:rPr lang="en-US" altLang="ko-KR" sz="1000" b="1" dirty="0"/>
                        <a:t>(DRT)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64548"/>
                  </a:ext>
                </a:extLst>
              </a:tr>
              <a:tr h="47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78.5 km</a:t>
                      </a:r>
                      <a:endParaRPr lang="ko-KR" altLang="en-US" sz="9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32.8km</a:t>
                      </a:r>
                      <a:endParaRPr lang="ko-KR" altLang="en-US" sz="10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96850" indent="-196850" algn="ctr" fontAlgn="base"/>
                      <a:r>
                        <a:rPr lang="en-US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46km </a:t>
                      </a:r>
                      <a:r>
                        <a:rPr lang="ko-KR" altLang="en-US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감소 </a:t>
                      </a:r>
                      <a:r>
                        <a:rPr lang="en-US" altLang="ko-KR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/1</a:t>
                      </a:r>
                      <a:r>
                        <a:rPr lang="ko-KR" altLang="en-US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회 운행시</a:t>
                      </a:r>
                      <a:endParaRPr lang="ko-KR" sz="9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55475555"/>
                  </a:ext>
                </a:extLst>
              </a:tr>
              <a:tr h="47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</a:t>
                      </a:r>
                      <a:r>
                        <a:rPr lang="ko-KR" altLang="en-US" sz="900" dirty="0"/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 </a:t>
                      </a:r>
                      <a:r>
                        <a:rPr lang="ko-KR" altLang="en-US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96850" indent="-196850" algn="ctr" fontAlgn="base"/>
                      <a:r>
                        <a:rPr lang="en-US" altLang="ko-KR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분 절약 </a:t>
                      </a:r>
                      <a:r>
                        <a:rPr lang="en-US" altLang="ko-KR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굴림" panose="020B0600000101010101" pitchFamily="50" charset="-127"/>
                        </a:rPr>
                        <a:t>/1</a:t>
                      </a:r>
                      <a:r>
                        <a:rPr lang="ko-KR" altLang="en-US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굴림" panose="020B0600000101010101" pitchFamily="50" charset="-127"/>
                        </a:rPr>
                        <a:t>회 운행시</a:t>
                      </a:r>
                      <a:endParaRPr lang="ko-KR" sz="9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3778858"/>
                  </a:ext>
                </a:extLst>
              </a:tr>
              <a:tr h="659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탄소배출량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6.937 kg-co2</a:t>
                      </a:r>
                      <a:endParaRPr lang="ko-KR" altLang="en-US" sz="9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0.991</a:t>
                      </a:r>
                      <a:r>
                        <a:rPr lang="en-US" altLang="ko-KR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kg-co2</a:t>
                      </a:r>
                      <a:endParaRPr lang="ko-KR" altLang="en-US" sz="10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96850" marR="0" lvl="0" indent="-1968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5.946 </a:t>
                      </a:r>
                      <a:r>
                        <a:rPr lang="en-US" altLang="ko-KR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kg-co2 </a:t>
                      </a:r>
                      <a:r>
                        <a:rPr lang="ko-KR" alt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절감 </a:t>
                      </a:r>
                      <a:r>
                        <a:rPr lang="en-US" altLang="ko-KR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en-US" altLang="ko-KR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굴림" panose="020B0600000101010101" pitchFamily="50" charset="-127"/>
                        </a:rPr>
                        <a:t>1</a:t>
                      </a:r>
                      <a:r>
                        <a:rPr lang="ko-KR" altLang="en-US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굴림" panose="020B0600000101010101" pitchFamily="50" charset="-127"/>
                        </a:rPr>
                        <a:t>회 운행시</a:t>
                      </a:r>
                      <a:endParaRPr lang="ko-KR" altLang="ko-KR" sz="9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10464515"/>
                  </a:ext>
                </a:extLst>
              </a:tr>
              <a:tr h="659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정부예산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212,268.6 </a:t>
                      </a:r>
                      <a:r>
                        <a:rPr lang="ko-KR" altLang="en-US" sz="900" dirty="0"/>
                        <a:t>원 </a:t>
                      </a:r>
                      <a:r>
                        <a:rPr lang="en-US" altLang="ko-KR" sz="900" dirty="0"/>
                        <a:t>/ 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원 </a:t>
                      </a:r>
                      <a:r>
                        <a:rPr lang="en-US" altLang="ko-KR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월</a:t>
                      </a:r>
                      <a:endParaRPr lang="ko-KR" altLang="en-US" sz="10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96850" indent="-196850" algn="ctr" fontAlgn="base"/>
                      <a:r>
                        <a:rPr lang="en-US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162,268.6 </a:t>
                      </a:r>
                      <a:r>
                        <a:rPr lang="ko-KR" altLang="en-US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 </a:t>
                      </a:r>
                      <a:r>
                        <a:rPr lang="en-US" altLang="ko-KR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/</a:t>
                      </a:r>
                      <a:r>
                        <a:rPr lang="ko-KR" altLang="en-US" sz="9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 월 </a:t>
                      </a:r>
                      <a:r>
                        <a:rPr lang="ko-KR" alt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절감</a:t>
                      </a:r>
                      <a:endParaRPr lang="ko-KR" sz="9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703086"/>
                  </a:ext>
                </a:extLst>
              </a:tr>
              <a:tr h="659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개인비용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264,874 </a:t>
                      </a:r>
                      <a:r>
                        <a:rPr lang="ko-KR" altLang="en-US" sz="900" dirty="0"/>
                        <a:t>원 </a:t>
                      </a:r>
                      <a:r>
                        <a:rPr lang="en-US" altLang="ko-KR" sz="900" dirty="0"/>
                        <a:t>/ 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126,342 </a:t>
                      </a:r>
                      <a:r>
                        <a:rPr lang="ko-KR" altLang="en-US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원 </a:t>
                      </a:r>
                      <a:r>
                        <a:rPr lang="en-US" altLang="ko-KR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96850" indent="-196850" algn="ctr" fontAlgn="base"/>
                      <a:r>
                        <a:rPr lang="en-US" altLang="ko-KR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138,532 </a:t>
                      </a:r>
                      <a:r>
                        <a:rPr lang="ko-KR" alt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원 </a:t>
                      </a:r>
                      <a:r>
                        <a:rPr lang="en-US" altLang="ko-KR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월 절감</a:t>
                      </a:r>
                      <a:endParaRPr lang="ko-KR" sz="9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3780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20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01A585C-33D4-537C-E5AB-81F955D4B053}"/>
              </a:ext>
            </a:extLst>
          </p:cNvPr>
          <p:cNvSpPr/>
          <p:nvPr/>
        </p:nvSpPr>
        <p:spPr>
          <a:xfrm>
            <a:off x="2777795" y="549000"/>
            <a:ext cx="1302410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+mj-ea"/>
                <a:ea typeface="+mj-ea"/>
              </a:rPr>
              <a:t>추천사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BA5D4390-62FC-9506-EA7F-348CDB1A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61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307C97-058C-C59D-B317-D3D05AD4E21D}"/>
              </a:ext>
            </a:extLst>
          </p:cNvPr>
          <p:cNvSpPr/>
          <p:nvPr/>
        </p:nvSpPr>
        <p:spPr>
          <a:xfrm>
            <a:off x="567159" y="740176"/>
            <a:ext cx="6050254" cy="193357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6. DRT </a:t>
            </a:r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노선개발</a:t>
            </a:r>
          </a:p>
        </p:txBody>
      </p:sp>
      <p:sp>
        <p:nvSpPr>
          <p:cNvPr id="3" name="바닥글 개체 틀 8">
            <a:extLst>
              <a:ext uri="{FF2B5EF4-FFF2-40B4-BE49-F238E27FC236}">
                <a16:creationId xmlns:a16="http://schemas.microsoft.com/office/drawing/2014/main" id="{29E1739E-7967-FAC0-2774-48F20BFA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2963" y="9452761"/>
            <a:ext cx="2571750" cy="315418"/>
          </a:xfrm>
        </p:spPr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56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6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DRT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 노선 개발</a:t>
            </a:r>
            <a:endParaRPr lang="ko-KR" altLang="en-US" sz="1100" b="0" i="0" dirty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F3EA9-BC06-6195-EC27-C7128F74F65F}"/>
              </a:ext>
            </a:extLst>
          </p:cNvPr>
          <p:cNvSpPr txBox="1"/>
          <p:nvPr/>
        </p:nvSpPr>
        <p:spPr>
          <a:xfrm>
            <a:off x="563337" y="2233136"/>
            <a:ext cx="57313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휠체어 이용 장애인 대중교통 이용 실태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대중교통 시스템에는 휠체어 이용자들을 위한 출입구나 휠체어 공간이 충분하지 않은 경우가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버스나 지하철의 입구는 계단이나 경사로로 이루어져 있어 휠체어로 쉽게 접근하기 어렵거나 불가능한 경우가 있을 수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</a:p>
          <a:p>
            <a:pPr algn="just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또한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대중교통 차량 내에는 휠체어를 비롯한 장애인을 위한 충분한 공간이 제공되지 않아 휠체어 이용자들이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Söhne"/>
              </a:rPr>
              <a:t>승하차하거나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 이동하는 데 어려움을 겪을 수 있습니다</a:t>
            </a:r>
            <a:endParaRPr lang="en-US" altLang="ko-KR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휠체어 이용자 전용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노선 개발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#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배경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86AE8-3A5C-F02A-7176-F445085AF384}"/>
              </a:ext>
            </a:extLst>
          </p:cNvPr>
          <p:cNvSpPr txBox="1"/>
          <p:nvPr/>
        </p:nvSpPr>
        <p:spPr>
          <a:xfrm>
            <a:off x="-3611209" y="2233136"/>
            <a:ext cx="31067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1. 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장애인 전용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노선 개발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배경 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대중교통 이용 실태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탑승의 물리적 제한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이동지원 수요 지점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편의성 낮은 지역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3)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지역 특성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4)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필요 지점 연결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결과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연결 지점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효과 시뮬레이션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C49E75-DD2D-187E-1086-CE77BDF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1" y="6969667"/>
            <a:ext cx="4782173" cy="11868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A1D81-9A16-FD28-4630-7BDB776F5CFD}"/>
              </a:ext>
            </a:extLst>
          </p:cNvPr>
          <p:cNvSpPr txBox="1"/>
          <p:nvPr/>
        </p:nvSpPr>
        <p:spPr>
          <a:xfrm>
            <a:off x="1823702" y="8178476"/>
            <a:ext cx="34524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대중교통 이용률 낮은 장애유형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뇌병변</a:t>
            </a:r>
            <a:r>
              <a:rPr lang="en-US" altLang="ko-KR" sz="1100" dirty="0"/>
              <a:t>, </a:t>
            </a:r>
            <a:r>
              <a:rPr lang="ko-KR" altLang="en-US" sz="1100" dirty="0"/>
              <a:t>지체장애</a:t>
            </a:r>
          </a:p>
          <a:p>
            <a:pPr algn="ctr"/>
            <a:r>
              <a:rPr lang="ko-KR" altLang="en-US" sz="1100" dirty="0"/>
              <a:t>대중교통 이용률 낮은 장애정도</a:t>
            </a:r>
            <a:r>
              <a:rPr lang="en-US" altLang="ko-KR" sz="1100" dirty="0"/>
              <a:t>: </a:t>
            </a:r>
            <a:r>
              <a:rPr lang="ko-KR" altLang="en-US" sz="1100" dirty="0"/>
              <a:t>중증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950FC-8B4C-55B3-1B58-2CF2248ECE6E}"/>
              </a:ext>
            </a:extLst>
          </p:cNvPr>
          <p:cNvSpPr txBox="1"/>
          <p:nvPr/>
        </p:nvSpPr>
        <p:spPr>
          <a:xfrm>
            <a:off x="622301" y="4151341"/>
            <a:ext cx="57313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휠체어 이용 시 물리적 제한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출입구의 장애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버스나 지하철 역의 출입구에는 계단이나 경사로 등 장애물이 존재할 수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이로 인해 휠체어 이용자들은 출입구에 접근하는 데 어려움을 겪게 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계단이 있는 경우에는 승강기가 제공되지 않는 한 휠체어 이용자들은 출입이 불가능하거나 도움을 받아야만 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경사로가 너무 가파르거나 표준에 맞지 않는 경우에도 이동이 어려울 수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</a:p>
          <a:p>
            <a:pPr algn="just"/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차량 내 공간 부족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버스나 지하철 차량 내에는 휠체어 이용자를 위한 충분한 공간이 제공되지 않는 경우가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휠체어 이용자들을 수용할 수 있는 충분한 공간이 없거나 다른 승객들이 이를 점유하는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휠체어 이용자들은 승차할 수 없거나 불편한 자세로 이동해야 할 수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  <a:endParaRPr lang="en-US" altLang="ko-KR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44601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6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DRT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 노선 개발</a:t>
            </a:r>
            <a:endParaRPr lang="ko-KR" altLang="en-US" sz="1100" b="0" i="0" dirty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휠체어 이용자 전용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노선 개발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#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분석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18EA1-21F9-0092-A6B9-DB4A3D5F5FA0}"/>
              </a:ext>
            </a:extLst>
          </p:cNvPr>
          <p:cNvSpPr txBox="1"/>
          <p:nvPr/>
        </p:nvSpPr>
        <p:spPr>
          <a:xfrm>
            <a:off x="-3611209" y="2233136"/>
            <a:ext cx="31067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1. 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장애인 전용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노선 개발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배경 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대중교통 이용 실태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탑승의 물리적 제한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이동지원 수요 지점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편의성 낮은 지역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3)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지역 특성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4)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필요 지점 연결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결과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연결 지점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효과 시뮬레이션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A0C4B-901B-C9F9-0EA2-3A96AAF0F098}"/>
              </a:ext>
            </a:extLst>
          </p:cNvPr>
          <p:cNvSpPr txBox="1"/>
          <p:nvPr/>
        </p:nvSpPr>
        <p:spPr>
          <a:xfrm>
            <a:off x="663398" y="2233136"/>
            <a:ext cx="553120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100" b="0" i="0">
                <a:effectLst/>
                <a:latin typeface="+mn-ea"/>
              </a:rPr>
              <a:t>지역적 특성</a:t>
            </a:r>
            <a:r>
              <a:rPr lang="en-US" altLang="ko-KR" sz="1100" b="0" i="0">
                <a:effectLst/>
                <a:latin typeface="+mn-ea"/>
              </a:rPr>
              <a:t>(</a:t>
            </a:r>
            <a:r>
              <a:rPr lang="ko-KR" altLang="en-US" sz="1100" b="0" i="0">
                <a:effectLst/>
                <a:latin typeface="+mn-ea"/>
              </a:rPr>
              <a:t>교통약자 주거 밀집지</a:t>
            </a:r>
            <a:r>
              <a:rPr lang="en-US" altLang="ko-KR" sz="1100" b="0" i="0">
                <a:effectLst/>
                <a:latin typeface="+mn-ea"/>
              </a:rPr>
              <a:t>, </a:t>
            </a:r>
            <a:r>
              <a:rPr lang="ko-KR" altLang="en-US" sz="1100" b="0" i="0">
                <a:effectLst/>
                <a:latin typeface="+mn-ea"/>
              </a:rPr>
              <a:t>대중교통 취약 지역 등</a:t>
            </a:r>
            <a:r>
              <a:rPr lang="en-US" altLang="ko-KR" sz="1100" b="0" i="0">
                <a:effectLst/>
                <a:latin typeface="+mn-ea"/>
              </a:rPr>
              <a:t>)</a:t>
            </a:r>
            <a:r>
              <a:rPr lang="ko-KR" altLang="en-US" sz="1100" b="0" i="0">
                <a:effectLst/>
                <a:latin typeface="+mn-ea"/>
              </a:rPr>
              <a:t>과 이동수요</a:t>
            </a:r>
            <a:r>
              <a:rPr lang="en-US" altLang="ko-KR" sz="1100" b="0" i="0">
                <a:effectLst/>
                <a:latin typeface="+mn-ea"/>
              </a:rPr>
              <a:t>(</a:t>
            </a:r>
            <a:r>
              <a:rPr lang="ko-KR" altLang="en-US" sz="1100" b="0" i="0">
                <a:effectLst/>
                <a:latin typeface="+mn-ea"/>
              </a:rPr>
              <a:t>빈도 높은 승하차지</a:t>
            </a:r>
            <a:r>
              <a:rPr lang="en-US" altLang="ko-KR" sz="1100" b="0" i="0">
                <a:effectLst/>
                <a:latin typeface="+mn-ea"/>
              </a:rPr>
              <a:t>)</a:t>
            </a:r>
            <a:r>
              <a:rPr lang="ko-KR" altLang="en-US" sz="1100" b="0" i="0">
                <a:effectLst/>
                <a:latin typeface="+mn-ea"/>
              </a:rPr>
              <a:t>를 분석하여</a:t>
            </a:r>
            <a:r>
              <a:rPr lang="en-US" altLang="ko-KR" sz="1100" b="0" i="0">
                <a:effectLst/>
                <a:latin typeface="+mn-ea"/>
              </a:rPr>
              <a:t> </a:t>
            </a:r>
            <a:r>
              <a:rPr lang="ko-KR" altLang="en-US" sz="1100" b="0" i="0">
                <a:effectLst/>
                <a:latin typeface="+mn-ea"/>
              </a:rPr>
              <a:t>승하차 거점지를 추출한다</a:t>
            </a:r>
            <a:r>
              <a:rPr lang="en-US" altLang="ko-KR" sz="1100" b="0" i="0">
                <a:effectLst/>
                <a:latin typeface="+mn-ea"/>
              </a:rPr>
              <a:t>. </a:t>
            </a:r>
            <a:r>
              <a:rPr lang="ko-KR" altLang="en-US" sz="1100" b="0" i="0">
                <a:effectLst/>
                <a:latin typeface="+mn-ea"/>
              </a:rPr>
              <a:t>추출된</a:t>
            </a:r>
            <a:r>
              <a:rPr lang="ko-KR" altLang="en-US" sz="1100">
                <a:latin typeface="+mn-ea"/>
              </a:rPr>
              <a:t> </a:t>
            </a:r>
            <a:r>
              <a:rPr lang="ko-KR" altLang="en-US" sz="1100" b="0" i="0">
                <a:effectLst/>
                <a:latin typeface="+mn-ea"/>
              </a:rPr>
              <a:t>거점지 간의 </a:t>
            </a:r>
            <a:r>
              <a:rPr lang="en-US" altLang="ko-KR" sz="1100" b="0" i="0">
                <a:effectLst/>
                <a:latin typeface="+mn-ea"/>
              </a:rPr>
              <a:t> Optimized Path</a:t>
            </a:r>
            <a:r>
              <a:rPr lang="ko-KR" altLang="en-US" sz="1100" b="0" i="0">
                <a:effectLst/>
                <a:latin typeface="+mn-ea"/>
              </a:rPr>
              <a:t>를 구해 </a:t>
            </a:r>
            <a:r>
              <a:rPr lang="en-US" altLang="ko-KR" sz="1100" b="0" i="0">
                <a:effectLst/>
                <a:latin typeface="+mn-ea"/>
              </a:rPr>
              <a:t>DRT </a:t>
            </a:r>
            <a:r>
              <a:rPr lang="ko-KR" altLang="en-US" sz="1100" b="0" i="0">
                <a:effectLst/>
                <a:latin typeface="+mn-ea"/>
              </a:rPr>
              <a:t>노선을 개발한다</a:t>
            </a:r>
            <a:r>
              <a:rPr lang="en-US" altLang="ko-KR" sz="1100" b="0" i="0">
                <a:effectLst/>
                <a:latin typeface="+mn-ea"/>
              </a:rPr>
              <a:t>.</a:t>
            </a:r>
            <a:endParaRPr lang="ko-KR" altLang="en-US" sz="1100" b="0" i="0">
              <a:effectLst/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F482C3-B3CF-6571-B97D-2784318C675C}"/>
              </a:ext>
            </a:extLst>
          </p:cNvPr>
          <p:cNvSpPr/>
          <p:nvPr/>
        </p:nvSpPr>
        <p:spPr>
          <a:xfrm>
            <a:off x="663398" y="3319573"/>
            <a:ext cx="1859040" cy="6894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+mn-ea"/>
              </a:rPr>
              <a:t>대중교통 취약지역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328606-E061-DBEA-5F3B-12DB9B25DA76}"/>
              </a:ext>
            </a:extLst>
          </p:cNvPr>
          <p:cNvSpPr/>
          <p:nvPr/>
        </p:nvSpPr>
        <p:spPr>
          <a:xfrm>
            <a:off x="663398" y="4307928"/>
            <a:ext cx="185904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+mn-ea"/>
              </a:rPr>
              <a:t>수요 지점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8B3269-161A-47C0-C3EA-D61FC15A60C5}"/>
              </a:ext>
            </a:extLst>
          </p:cNvPr>
          <p:cNvSpPr/>
          <p:nvPr/>
        </p:nvSpPr>
        <p:spPr>
          <a:xfrm>
            <a:off x="663398" y="5994860"/>
            <a:ext cx="185904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+mn-ea"/>
              </a:rPr>
              <a:t>최종 노선 도출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82C6E5-84C4-E060-A369-82BB156D3AFF}"/>
              </a:ext>
            </a:extLst>
          </p:cNvPr>
          <p:cNvSpPr/>
          <p:nvPr/>
        </p:nvSpPr>
        <p:spPr>
          <a:xfrm>
            <a:off x="663398" y="6895996"/>
            <a:ext cx="185904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+mn-ea"/>
              </a:rPr>
              <a:t>시뮬레이션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FDF99E-8632-6841-81D8-EEAF62433D3E}"/>
              </a:ext>
            </a:extLst>
          </p:cNvPr>
          <p:cNvSpPr/>
          <p:nvPr/>
        </p:nvSpPr>
        <p:spPr>
          <a:xfrm>
            <a:off x="663398" y="7728473"/>
            <a:ext cx="185904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latin typeface="+mn-ea"/>
              </a:rPr>
              <a:t>DRT</a:t>
            </a:r>
            <a:r>
              <a:rPr lang="ko-KR" altLang="en-US" sz="1100" b="1">
                <a:latin typeface="+mn-ea"/>
              </a:rPr>
              <a:t> 노선 개선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C90D96-AF8D-998D-224D-32B5DBB9238D}"/>
              </a:ext>
            </a:extLst>
          </p:cNvPr>
          <p:cNvSpPr txBox="1"/>
          <p:nvPr/>
        </p:nvSpPr>
        <p:spPr>
          <a:xfrm>
            <a:off x="2733860" y="3377932"/>
            <a:ext cx="3944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지하철까지 </a:t>
            </a:r>
            <a:r>
              <a:rPr lang="en-US" altLang="ko-KR" sz="1200">
                <a:latin typeface="+mn-ea"/>
              </a:rPr>
              <a:t>1km</a:t>
            </a:r>
            <a:r>
              <a:rPr lang="ko-KR" altLang="en-US" sz="1200">
                <a:latin typeface="+mn-ea"/>
              </a:rPr>
              <a:t>이상 떨어진 지역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폴리곤 분석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대중교통서비스 취약지역 데이터 활용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국토연구원</a:t>
            </a:r>
            <a:r>
              <a:rPr lang="en-US" altLang="ko-KR" sz="1200"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37366-4D96-22D3-502A-899CBCFC2FAF}"/>
              </a:ext>
            </a:extLst>
          </p:cNvPr>
          <p:cNvSpPr txBox="1"/>
          <p:nvPr/>
        </p:nvSpPr>
        <p:spPr>
          <a:xfrm>
            <a:off x="2733860" y="4169645"/>
            <a:ext cx="3767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승하차가 많은 지하철 정류장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- OD </a:t>
            </a:r>
            <a:r>
              <a:rPr lang="ko-KR" altLang="en-US" sz="1200">
                <a:latin typeface="+mn-ea"/>
              </a:rPr>
              <a:t>데이터 분석을 통한 최다 이동 구간 도출 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노인인구 및 장애인인구 많은 지역 도출</a:t>
            </a:r>
            <a:endParaRPr lang="en-US" altLang="ko-KR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A7F1B-C263-6E6C-DDAA-65060545E3FD}"/>
              </a:ext>
            </a:extLst>
          </p:cNvPr>
          <p:cNvSpPr txBox="1"/>
          <p:nvPr/>
        </p:nvSpPr>
        <p:spPr>
          <a:xfrm>
            <a:off x="2733860" y="5212378"/>
            <a:ext cx="3944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경사로가 많아 버스정류장까지 이동 어려운 지역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급경사로 데이터 활용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행정안전부</a:t>
            </a:r>
            <a:r>
              <a:rPr lang="en-US" altLang="ko-KR" sz="1200">
                <a:latin typeface="+mn-ea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2A356B-814A-D1C2-398B-B8BFDACCE3DE}"/>
              </a:ext>
            </a:extLst>
          </p:cNvPr>
          <p:cNvSpPr/>
          <p:nvPr/>
        </p:nvSpPr>
        <p:spPr>
          <a:xfrm>
            <a:off x="663398" y="5201623"/>
            <a:ext cx="185904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+mn-ea"/>
              </a:rPr>
              <a:t>지역 특성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8C2CD-8B9C-46C0-9D55-971876322136}"/>
              </a:ext>
            </a:extLst>
          </p:cNvPr>
          <p:cNvSpPr txBox="1"/>
          <p:nvPr/>
        </p:nvSpPr>
        <p:spPr>
          <a:xfrm>
            <a:off x="2733860" y="5917916"/>
            <a:ext cx="3944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우선순위 </a:t>
            </a:r>
            <a:r>
              <a:rPr lang="en-US" altLang="ko-KR" sz="1200">
                <a:latin typeface="+mn-ea"/>
              </a:rPr>
              <a:t>1 : </a:t>
            </a:r>
            <a:r>
              <a:rPr lang="ko-KR" altLang="en-US" sz="1200">
                <a:latin typeface="+mn-ea"/>
              </a:rPr>
              <a:t>장애인 인구 많은 지역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우선순위 </a:t>
            </a:r>
            <a:r>
              <a:rPr lang="en-US" altLang="ko-KR" sz="1200">
                <a:latin typeface="+mn-ea"/>
              </a:rPr>
              <a:t>2 : </a:t>
            </a:r>
            <a:r>
              <a:rPr lang="ko-KR" altLang="en-US" sz="1200">
                <a:latin typeface="+mn-ea"/>
              </a:rPr>
              <a:t>고령자 인구 많은 지역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3948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6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DRT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 노선 개발</a:t>
            </a:r>
            <a:endParaRPr lang="ko-KR" altLang="en-US" sz="1100" b="0" i="0" dirty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F3EA9-BC06-6195-EC27-C7128F74F65F}"/>
              </a:ext>
            </a:extLst>
          </p:cNvPr>
          <p:cNvSpPr txBox="1"/>
          <p:nvPr/>
        </p:nvSpPr>
        <p:spPr>
          <a:xfrm>
            <a:off x="563337" y="2233136"/>
            <a:ext cx="22113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이동지원 수요지점 분석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휠체어 이용자 전용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노선 개발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#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분석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18EA1-21F9-0092-A6B9-DB4A3D5F5FA0}"/>
              </a:ext>
            </a:extLst>
          </p:cNvPr>
          <p:cNvSpPr txBox="1"/>
          <p:nvPr/>
        </p:nvSpPr>
        <p:spPr>
          <a:xfrm>
            <a:off x="-3611209" y="2233136"/>
            <a:ext cx="31067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1. 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장애인 전용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노선 개발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배경 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대중교통 이용 실태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탑승의 물리적 제한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이동지원 수요 지점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편의성 낮은 지역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3)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지역 특성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4)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필요 지점 연결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결과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연결 지점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효과 시뮬레이션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37A9F1-A562-D717-D118-F44ACE94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20" y="2604928"/>
            <a:ext cx="5433159" cy="3611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28106F-8289-9822-FF2A-EA287A140845}"/>
              </a:ext>
            </a:extLst>
          </p:cNvPr>
          <p:cNvSpPr txBox="1"/>
          <p:nvPr/>
        </p:nvSpPr>
        <p:spPr>
          <a:xfrm>
            <a:off x="712420" y="2634424"/>
            <a:ext cx="298722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휠체어 이용자 거주 지역</a:t>
            </a:r>
            <a:endParaRPr lang="en-US" altLang="ko-KR" sz="1100" dirty="0"/>
          </a:p>
          <a:p>
            <a:endParaRPr lang="ko-KR" altLang="en-US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81E106-08EF-6F3C-8BBD-A30B578AF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38" y="4433852"/>
            <a:ext cx="5818665" cy="37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2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6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DRT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 노선 개발</a:t>
            </a:r>
            <a:endParaRPr lang="ko-KR" altLang="en-US" sz="1100" b="0" i="0" dirty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F3EA9-BC06-6195-EC27-C7128F74F65F}"/>
              </a:ext>
            </a:extLst>
          </p:cNvPr>
          <p:cNvSpPr txBox="1"/>
          <p:nvPr/>
        </p:nvSpPr>
        <p:spPr>
          <a:xfrm>
            <a:off x="563337" y="2233136"/>
            <a:ext cx="57313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이동 편의성 낮은 지역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대중교통 취약지역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171450" indent="-171450" algn="just"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171450" indent="-171450" algn="just"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171450" indent="-171450" algn="just"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171450" indent="-171450" algn="just"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171450" indent="-171450" algn="just"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171450" indent="-171450" algn="just"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171450" indent="-171450" algn="just"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171450" indent="-171450" algn="just"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휠체어 이용자 전용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노선 개발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#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분석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18EA1-21F9-0092-A6B9-DB4A3D5F5FA0}"/>
              </a:ext>
            </a:extLst>
          </p:cNvPr>
          <p:cNvSpPr txBox="1"/>
          <p:nvPr/>
        </p:nvSpPr>
        <p:spPr>
          <a:xfrm>
            <a:off x="-3611209" y="2233136"/>
            <a:ext cx="31067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1. 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장애인 전용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노선 개발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배경 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대중교통 이용 실태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탑승의 물리적 제한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이동지원 수요 지점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편의성 낮은 지역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3)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지역 특성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4)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필요 지점 연결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결과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연결 지점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효과 시뮬레이션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18F3EA-CFB3-AB6E-F32C-A03B2442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8" y="2962988"/>
            <a:ext cx="5592320" cy="1813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12BB8F-9BE7-7EEB-AD88-F60FC688A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8" y="4620130"/>
            <a:ext cx="3106712" cy="31531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2C8390-3EC0-C337-A497-2B42099ABC71}"/>
              </a:ext>
            </a:extLst>
          </p:cNvPr>
          <p:cNvSpPr txBox="1"/>
          <p:nvPr/>
        </p:nvSpPr>
        <p:spPr>
          <a:xfrm>
            <a:off x="637674" y="8087080"/>
            <a:ext cx="6220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사고 다발지역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1B3F5-3469-AB80-19AD-6C2961A3D76E}"/>
              </a:ext>
            </a:extLst>
          </p:cNvPr>
          <p:cNvSpPr txBox="1"/>
          <p:nvPr/>
        </p:nvSpPr>
        <p:spPr>
          <a:xfrm>
            <a:off x="4018547" y="5624315"/>
            <a:ext cx="2335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이동편의성 지수 낮은 지점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361445-4F90-855A-FEAF-8A9DDE9A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052" y="3405047"/>
            <a:ext cx="6087325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71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6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DRT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 노선 개발</a:t>
            </a:r>
            <a:endParaRPr lang="ko-KR" altLang="en-US" sz="1100" b="0" i="0" dirty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F3EA9-BC06-6195-EC27-C7128F74F65F}"/>
              </a:ext>
            </a:extLst>
          </p:cNvPr>
          <p:cNvSpPr txBox="1"/>
          <p:nvPr/>
        </p:nvSpPr>
        <p:spPr>
          <a:xfrm>
            <a:off x="563337" y="2233136"/>
            <a:ext cx="57313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지역 특성 분석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급경사지점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휠체어 이용자 전용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노선 개발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#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분석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18EA1-21F9-0092-A6B9-DB4A3D5F5FA0}"/>
              </a:ext>
            </a:extLst>
          </p:cNvPr>
          <p:cNvSpPr txBox="1"/>
          <p:nvPr/>
        </p:nvSpPr>
        <p:spPr>
          <a:xfrm>
            <a:off x="-3611209" y="2233136"/>
            <a:ext cx="31067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1. 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장애인 전용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노선 개발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배경 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대중교통 이용 실태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탑승의 물리적 제한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이동지원 수요 지점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편의성 낮은 지역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3)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지역 특성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4)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필요 지점 연결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결과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연결 지점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효과 시뮬레이션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18DCBD-E3D0-FD19-F4A9-79A466635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13" y="3247517"/>
            <a:ext cx="6277851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14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6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DRT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 노선 개발</a:t>
            </a:r>
            <a:endParaRPr lang="ko-KR" altLang="en-US" sz="1100" b="0" i="0" dirty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F3EA9-BC06-6195-EC27-C7128F74F65F}"/>
              </a:ext>
            </a:extLst>
          </p:cNvPr>
          <p:cNvSpPr txBox="1"/>
          <p:nvPr/>
        </p:nvSpPr>
        <p:spPr>
          <a:xfrm>
            <a:off x="563337" y="2233136"/>
            <a:ext cx="5731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이동 필요 지점 연결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Söhne"/>
              </a:rPr>
              <a:t>ㅇㅇㅇㅇ</a:t>
            </a:r>
            <a:endParaRPr lang="en-US" altLang="ko-KR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휠체어 이용자 전용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노선 개발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#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분석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18EA1-21F9-0092-A6B9-DB4A3D5F5FA0}"/>
              </a:ext>
            </a:extLst>
          </p:cNvPr>
          <p:cNvSpPr txBox="1"/>
          <p:nvPr/>
        </p:nvSpPr>
        <p:spPr>
          <a:xfrm>
            <a:off x="-3611209" y="2233136"/>
            <a:ext cx="31067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1. 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장애인 전용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DRT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노선 개발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배경 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대중교통 이용 실태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휠체어 이용자 탑승의 물리적 제한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이동지원 수요 지점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편의성 낮은 지역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3)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지역 특성 분석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4)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이동 필요 지점 연결</a:t>
            </a:r>
          </a:p>
          <a:p>
            <a:pPr algn="just"/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pPr algn="just"/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-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결과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1)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연결 지점</a:t>
            </a:r>
          </a:p>
          <a:p>
            <a:pPr algn="just"/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 </a:t>
            </a:r>
            <a:r>
              <a:rPr lang="en-US" altLang="ko-KR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2) </a:t>
            </a:r>
            <a:r>
              <a:rPr lang="ko-KR" altLang="en-US" sz="120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효과 시뮬레이션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17E1CB-2964-FD28-F435-9C70B7C48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58" y="3358307"/>
            <a:ext cx="4764134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0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6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DRT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 노선 개발</a:t>
            </a:r>
            <a:endParaRPr lang="ko-KR" altLang="en-US" sz="1100" b="0" i="0" dirty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F3EA9-BC06-6195-EC27-C7128F74F65F}"/>
              </a:ext>
            </a:extLst>
          </p:cNvPr>
          <p:cNvSpPr txBox="1"/>
          <p:nvPr/>
        </p:nvSpPr>
        <p:spPr>
          <a:xfrm>
            <a:off x="563337" y="2233136"/>
            <a:ext cx="5731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왜 지하철 이용이 많을까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?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지하철 연계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DRT 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노선 개발 </a:t>
            </a:r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#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배경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11E3E-5A69-EB4E-4394-2205B96BB4D3}"/>
              </a:ext>
            </a:extLst>
          </p:cNvPr>
          <p:cNvSpPr txBox="1"/>
          <p:nvPr/>
        </p:nvSpPr>
        <p:spPr>
          <a:xfrm>
            <a:off x="555030" y="2792277"/>
            <a:ext cx="57313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접근성 개선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국내 지하철 시스템은 장애인을 위한 접근성 개선을 위한 다양한 시설을 갖추고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장애인용 승강기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경사로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점자블록 등으로 구성되어 있어 휠체어 이용자나 시각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청각 장애인들이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Söhne"/>
              </a:rPr>
              <a:t>승하차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 및 이동을 보다 편리하게 할 수 있도록 도움을 주고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AF961-9E50-B8BA-077B-9601C9DBE370}"/>
              </a:ext>
            </a:extLst>
          </p:cNvPr>
          <p:cNvSpPr txBox="1"/>
          <p:nvPr/>
        </p:nvSpPr>
        <p:spPr>
          <a:xfrm>
            <a:off x="578758" y="3822445"/>
            <a:ext cx="57075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고정 노선 구조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지하철은 고정된 노선을 따라 운행되기 때문에 교통약자들이 목적지까지 가는 동안의 경로를 미리 파악할 수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이는 예상 시간과 거리를 파악하고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필요한 경우 도움을 요청하거나 도움을 주는 사람들에게 적극적으로 접근할 수 있는 장점을 제공합니다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68910-A3B5-0B32-9C73-452A81194FA6}"/>
              </a:ext>
            </a:extLst>
          </p:cNvPr>
          <p:cNvSpPr txBox="1"/>
          <p:nvPr/>
        </p:nvSpPr>
        <p:spPr>
          <a:xfrm>
            <a:off x="555031" y="4884563"/>
            <a:ext cx="5731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b="1" dirty="0" err="1">
                <a:solidFill>
                  <a:schemeClr val="bg2">
                    <a:lumMod val="25000"/>
                  </a:schemeClr>
                </a:solidFill>
                <a:latin typeface="Söhne"/>
              </a:rPr>
              <a:t>저상칸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대부분의 지하철 차량은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Söhne"/>
              </a:rPr>
              <a:t>저상칸으로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 되어있어 휠체어 이용자나 보조기구를 사용하는 교통약자들이 보다 쉽게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Söhne"/>
              </a:rPr>
              <a:t>승하차할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 수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대부분의 칸에 휠체어 전용 좌석이 있으므로 편리하게 이용할 수 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11B4B-39BA-9BC3-3AAE-86F0D4609612}"/>
              </a:ext>
            </a:extLst>
          </p:cNvPr>
          <p:cNvSpPr txBox="1"/>
          <p:nvPr/>
        </p:nvSpPr>
        <p:spPr>
          <a:xfrm>
            <a:off x="578758" y="5827515"/>
            <a:ext cx="5707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안내 시스템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지하철은 대부분 안내 시스템을 갖추고 있어 교통약자들이 목적지까지의 경로와 역간 거리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도착 예정 시간 등에 대한 정보를 제공합니다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이는 교통약자들이 이동 계획을 세우고 원활한 이동을 할 수 있도록 도와줍니다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  <a:endParaRPr lang="ko-KR" altLang="en-US" sz="120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</p:txBody>
      </p:sp>
      <p:pic>
        <p:nvPicPr>
          <p:cNvPr id="2050" name="Picture 2" descr="노선/운임검색 | 부산김해경전철">
            <a:extLst>
              <a:ext uri="{FF2B5EF4-FFF2-40B4-BE49-F238E27FC236}">
                <a16:creationId xmlns:a16="http://schemas.microsoft.com/office/drawing/2014/main" id="{DFDB7AF4-D98B-4769-8120-4FA334217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1" b="90000" l="10000" r="90000">
                        <a14:foregroundMark x1="11500" y1="13667" x2="12071" y2="36222"/>
                        <a14:foregroundMark x1="14286" y1="36444" x2="19429" y2="40556"/>
                        <a14:foregroundMark x1="20714" y1="44222" x2="20714" y2="60444"/>
                        <a14:foregroundMark x1="21857" y1="61778" x2="29643" y2="63222"/>
                        <a14:foregroundMark x1="26500" y1="59222" x2="28143" y2="59222"/>
                        <a14:foregroundMark x1="45214" y1="58111" x2="47929" y2="57778"/>
                        <a14:foregroundMark x1="12357" y1="33889" x2="12643" y2="34667"/>
                        <a14:foregroundMark x1="16429" y1="37222" x2="20643" y2="41222"/>
                        <a14:foregroundMark x1="21000" y1="59000" x2="23357" y2="63778"/>
                        <a14:foregroundMark x1="28500" y1="64000" x2="29643" y2="60778"/>
                        <a14:foregroundMark x1="23071" y1="64000" x2="28214" y2="64222"/>
                        <a14:foregroundMark x1="11286" y1="8111" x2="14429" y2="10667"/>
                        <a14:foregroundMark x1="30286" y1="9667" x2="31357" y2="9667"/>
                        <a14:foregroundMark x1="69071" y1="9889" x2="69214" y2="10333"/>
                        <a14:foregroundMark x1="69071" y1="9667" x2="68786" y2="33444"/>
                        <a14:foregroundMark x1="48929" y1="37444" x2="45214" y2="39778"/>
                        <a14:backgroundMark x1="26786" y1="61778" x2="28214" y2="61778"/>
                        <a14:backgroundMark x1="26643" y1="63778" x2="23643" y2="63222"/>
                        <a14:backgroundMark x1="26500" y1="63778" x2="24286" y2="61000"/>
                        <a14:backgroundMark x1="22714" y1="59667" x2="23857" y2="63778"/>
                        <a14:backgroundMark x1="20643" y1="57222" x2="20357" y2="54444"/>
                        <a14:backgroundMark x1="20071" y1="48111" x2="21429" y2="54444"/>
                        <a14:backgroundMark x1="48786" y1="41000" x2="48786" y2="41000"/>
                        <a14:backgroundMark x1="46786" y1="40222" x2="46786" y2="40222"/>
                        <a14:backgroundMark x1="47214" y1="44333" x2="47214" y2="44333"/>
                        <a14:backgroundMark x1="48929" y1="44556" x2="48929" y2="4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88" y="922451"/>
            <a:ext cx="1820695" cy="94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점자블럭설치] 증축 용도변경 준공허가를 위한 기준에 맞지않는 기존점자블럭 철거 후 고강도점자블럭 피스고정점자블럭 재시공 설치사례 :  네이버 블로그">
            <a:extLst>
              <a:ext uri="{FF2B5EF4-FFF2-40B4-BE49-F238E27FC236}">
                <a16:creationId xmlns:a16="http://schemas.microsoft.com/office/drawing/2014/main" id="{08ADB1ED-0ECE-E091-1812-1B68BA85C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71" b="93671" l="6864" r="868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2" t="17120" r="58004" b="17580"/>
          <a:stretch/>
        </p:blipFill>
        <p:spPr bwMode="auto">
          <a:xfrm>
            <a:off x="7368428" y="1025194"/>
            <a:ext cx="747007" cy="73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55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6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DRT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 노선 개발</a:t>
            </a:r>
            <a:endParaRPr lang="ko-KR" altLang="en-US" sz="1100" b="0" i="0" dirty="0">
              <a:solidFill>
                <a:schemeClr val="bg2">
                  <a:lumMod val="75000"/>
                </a:schemeClr>
              </a:solidFill>
              <a:effectLst/>
              <a:latin typeface="Söhne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지하철 연계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DRT </a:t>
            </a:r>
            <a:r>
              <a:rPr lang="ko-KR" alt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노선 개발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#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Söhne"/>
              </a:rPr>
              <a:t>분석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02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307C97-058C-C59D-B317-D3D05AD4E21D}"/>
              </a:ext>
            </a:extLst>
          </p:cNvPr>
          <p:cNvSpPr/>
          <p:nvPr/>
        </p:nvSpPr>
        <p:spPr>
          <a:xfrm>
            <a:off x="567159" y="740176"/>
            <a:ext cx="6050254" cy="193357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7. </a:t>
            </a:r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교통약자 이동권을 위한 정책과 현안</a:t>
            </a:r>
          </a:p>
          <a:p>
            <a:pPr algn="r"/>
            <a:endParaRPr lang="ko-KR" altLang="en-US" sz="3200" kern="1500" spc="300">
              <a:solidFill>
                <a:schemeClr val="tx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r"/>
            <a:endParaRPr lang="ko-KR" altLang="en-US" sz="3200" kern="1500" spc="300">
              <a:solidFill>
                <a:schemeClr val="tx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바닥글 개체 틀 8">
            <a:extLst>
              <a:ext uri="{FF2B5EF4-FFF2-40B4-BE49-F238E27FC236}">
                <a16:creationId xmlns:a16="http://schemas.microsoft.com/office/drawing/2014/main" id="{29E1739E-7967-FAC0-2774-48F20BFA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2963" y="9452761"/>
            <a:ext cx="2571750" cy="315418"/>
          </a:xfrm>
        </p:spPr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9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01A585C-33D4-537C-E5AB-81F955D4B053}"/>
              </a:ext>
            </a:extLst>
          </p:cNvPr>
          <p:cNvSpPr/>
          <p:nvPr/>
        </p:nvSpPr>
        <p:spPr>
          <a:xfrm>
            <a:off x="1089897" y="561032"/>
            <a:ext cx="4678206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+mj-ea"/>
                <a:ea typeface="+mj-ea"/>
              </a:rPr>
              <a:t>국내 전문가 명단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37632-AB56-77D5-D730-E2B2F9BEF161}"/>
              </a:ext>
            </a:extLst>
          </p:cNvPr>
          <p:cNvSpPr txBox="1"/>
          <p:nvPr/>
        </p:nvSpPr>
        <p:spPr>
          <a:xfrm>
            <a:off x="570939" y="1508125"/>
            <a:ext cx="5367756" cy="775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0. </a:t>
            </a:r>
            <a:r>
              <a:rPr lang="ko-KR" altLang="en-US" sz="1200" dirty="0">
                <a:latin typeface="Söhne"/>
              </a:rPr>
              <a:t>한국장애인단체 총연합회 회원 단체  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>
                <a:latin typeface="Söhne"/>
              </a:rPr>
              <a:t>한국지체장애인협회 대표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 err="1">
                <a:latin typeface="Söhne"/>
              </a:rPr>
              <a:t>김광환</a:t>
            </a:r>
            <a:r>
              <a:rPr lang="ko-KR" altLang="en-US" sz="1200" dirty="0">
                <a:latin typeface="Söhne"/>
              </a:rPr>
              <a:t> 중앙회장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>
                <a:latin typeface="Söhne"/>
              </a:rPr>
              <a:t>한국장애인인권포럼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 err="1">
                <a:latin typeface="Söhne"/>
              </a:rPr>
              <a:t>이권희</a:t>
            </a:r>
            <a:r>
              <a:rPr lang="ko-KR" altLang="en-US" sz="1200" dirty="0">
                <a:latin typeface="Söhne"/>
              </a:rPr>
              <a:t> 대표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>
                <a:latin typeface="Söhne"/>
              </a:rPr>
              <a:t>한국장애인연맹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>
                <a:latin typeface="Söhne"/>
              </a:rPr>
              <a:t>이영석 중앙회장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 err="1">
                <a:latin typeface="Söhne"/>
              </a:rPr>
              <a:t>한국청각장애인협회</a:t>
            </a:r>
            <a:r>
              <a:rPr lang="ko-KR" altLang="en-US" sz="1200" dirty="0">
                <a:latin typeface="Söhne"/>
              </a:rPr>
              <a:t>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>
                <a:latin typeface="Söhne"/>
              </a:rPr>
              <a:t>김재호 중앙회장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 err="1">
                <a:latin typeface="Söhne"/>
              </a:rPr>
              <a:t>한국척수장애인</a:t>
            </a:r>
            <a:r>
              <a:rPr lang="ko-KR" altLang="en-US" sz="1200" dirty="0">
                <a:latin typeface="Söhne"/>
              </a:rPr>
              <a:t> 협회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 err="1">
                <a:latin typeface="Söhne"/>
              </a:rPr>
              <a:t>정진완</a:t>
            </a:r>
            <a:r>
              <a:rPr lang="ko-KR" altLang="en-US" sz="1200" dirty="0">
                <a:latin typeface="Söhne"/>
              </a:rPr>
              <a:t> 중앙회장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>
                <a:latin typeface="Söhne"/>
              </a:rPr>
              <a:t>한국장애인인권센터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 err="1">
                <a:latin typeface="Söhne"/>
              </a:rPr>
              <a:t>서인환</a:t>
            </a:r>
            <a:r>
              <a:rPr lang="ko-KR" altLang="en-US" sz="1200" dirty="0">
                <a:latin typeface="Söhne"/>
              </a:rPr>
              <a:t> 대표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 err="1">
                <a:latin typeface="Söhne"/>
              </a:rPr>
              <a:t>부산시각장애인복지연합회</a:t>
            </a:r>
            <a:r>
              <a:rPr lang="ko-KR" altLang="en-US" sz="1200" dirty="0">
                <a:latin typeface="Söhne"/>
              </a:rPr>
              <a:t>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 err="1">
                <a:latin typeface="Söhne"/>
              </a:rPr>
              <a:t>김복명</a:t>
            </a:r>
            <a:r>
              <a:rPr lang="ko-KR" altLang="en-US" sz="1200" dirty="0">
                <a:latin typeface="Söhne"/>
              </a:rPr>
              <a:t> 회장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</a:t>
            </a: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1.</a:t>
            </a:r>
            <a:r>
              <a:rPr lang="ko-KR" altLang="en-US" sz="1200" dirty="0">
                <a:latin typeface="Söhne"/>
              </a:rPr>
              <a:t> 장애인 </a:t>
            </a:r>
            <a:r>
              <a:rPr lang="ko-KR" altLang="en-US" sz="1200" dirty="0" err="1">
                <a:latin typeface="Söhne"/>
              </a:rPr>
              <a:t>이동권</a:t>
            </a:r>
            <a:r>
              <a:rPr lang="ko-KR" altLang="en-US" sz="1200" dirty="0">
                <a:latin typeface="Söhne"/>
              </a:rPr>
              <a:t> 단체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>
                <a:latin typeface="Söhne"/>
              </a:rPr>
              <a:t>연합회</a:t>
            </a:r>
            <a:br>
              <a:rPr lang="en-US" altLang="ko-KR" sz="1200" dirty="0">
                <a:latin typeface="Söhne"/>
              </a:rPr>
            </a:br>
            <a:r>
              <a:rPr lang="en-US" altLang="ko-KR" sz="1200" dirty="0">
                <a:latin typeface="Söhne"/>
              </a:rPr>
              <a:t>	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사단법인 전국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장애인이동권연대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/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권달주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대표</a:t>
            </a:r>
            <a:endParaRPr lang="en-US" altLang="ko-K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- </a:t>
            </a:r>
            <a:r>
              <a:rPr lang="ko-KR" altLang="en-US" sz="1200" dirty="0">
                <a:latin typeface="Söhne"/>
              </a:rPr>
              <a:t>한국교통장애인협회 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 err="1">
                <a:latin typeface="Söhne"/>
              </a:rPr>
              <a:t>김락환</a:t>
            </a:r>
            <a:r>
              <a:rPr lang="ko-KR" altLang="en-US" sz="1200" dirty="0">
                <a:latin typeface="Söhne"/>
              </a:rPr>
              <a:t> 중앙회장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 err="1">
                <a:latin typeface="Söhne"/>
              </a:rPr>
              <a:t>한국장애인자립생활센터</a:t>
            </a:r>
            <a:r>
              <a:rPr lang="ko-KR" altLang="en-US" sz="1200" dirty="0">
                <a:latin typeface="Söhne"/>
              </a:rPr>
              <a:t>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>
                <a:latin typeface="Söhne"/>
              </a:rPr>
              <a:t>최용기 회장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2. </a:t>
            </a:r>
            <a:r>
              <a:rPr lang="ko-KR" altLang="en-US" sz="1200" dirty="0">
                <a:latin typeface="Söhne"/>
              </a:rPr>
              <a:t>연구 및 정책 기관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한국장애인개발원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/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이경혜 개발원장</a:t>
            </a:r>
            <a:endParaRPr lang="en-US" altLang="ko-K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>
                <a:latin typeface="Söhne"/>
              </a:rPr>
              <a:t>한국교통연구원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 err="1">
                <a:latin typeface="Söhne"/>
              </a:rPr>
              <a:t>오재학</a:t>
            </a:r>
            <a:r>
              <a:rPr lang="ko-KR" altLang="en-US" sz="1200" dirty="0">
                <a:latin typeface="Söhne"/>
              </a:rPr>
              <a:t> 원장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	</a:t>
            </a:r>
            <a:r>
              <a:rPr lang="ko-KR" altLang="en-US" sz="1200" dirty="0">
                <a:latin typeface="Söhne"/>
              </a:rPr>
              <a:t>스마트시티교통연구센터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>
                <a:latin typeface="Söhne"/>
              </a:rPr>
              <a:t>김태형 센터장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>
                <a:latin typeface="Söhne"/>
              </a:rPr>
              <a:t>한국교통안전공단 </a:t>
            </a:r>
            <a:r>
              <a:rPr lang="en-US" altLang="ko-KR" sz="1200" dirty="0">
                <a:latin typeface="Söhne"/>
              </a:rPr>
              <a:t>/  </a:t>
            </a:r>
            <a:r>
              <a:rPr lang="ko-KR" altLang="en-US" sz="1200" dirty="0" err="1">
                <a:latin typeface="Söhne"/>
              </a:rPr>
              <a:t>권용복</a:t>
            </a:r>
            <a:r>
              <a:rPr lang="ko-KR" altLang="en-US" sz="1200" dirty="0">
                <a:latin typeface="Söhne"/>
              </a:rPr>
              <a:t> 이사장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	</a:t>
            </a:r>
            <a:r>
              <a:rPr lang="ko-KR" altLang="en-US" sz="1200" b="0" i="0" dirty="0" err="1">
                <a:solidFill>
                  <a:srgbClr val="444444"/>
                </a:solidFill>
                <a:effectLst/>
                <a:latin typeface="Noto Sans KR"/>
              </a:rPr>
              <a:t>모빌리티플랫폼처</a:t>
            </a:r>
            <a:r>
              <a:rPr lang="en-US" altLang="ko-KR" sz="1200" dirty="0">
                <a:solidFill>
                  <a:srgbClr val="444444"/>
                </a:solidFill>
                <a:latin typeface="Söhne"/>
              </a:rPr>
              <a:t> / </a:t>
            </a:r>
            <a:r>
              <a:rPr lang="ko-KR" altLang="en-US" sz="1200" dirty="0">
                <a:solidFill>
                  <a:srgbClr val="444444"/>
                </a:solidFill>
                <a:latin typeface="Söhne"/>
              </a:rPr>
              <a:t>김현진</a:t>
            </a:r>
            <a:r>
              <a:rPr lang="en-US" altLang="ko-KR" sz="1200" dirty="0">
                <a:solidFill>
                  <a:srgbClr val="444444"/>
                </a:solidFill>
                <a:latin typeface="Söhne"/>
              </a:rPr>
              <a:t>, </a:t>
            </a:r>
            <a:r>
              <a:rPr lang="ko-KR" altLang="en-US" sz="1200" dirty="0" err="1">
                <a:solidFill>
                  <a:srgbClr val="444444"/>
                </a:solidFill>
                <a:latin typeface="Söhne"/>
              </a:rPr>
              <a:t>박신형</a:t>
            </a:r>
            <a:r>
              <a:rPr lang="ko-KR" altLang="en-US" sz="1200" dirty="0">
                <a:solidFill>
                  <a:srgbClr val="444444"/>
                </a:solidFill>
                <a:latin typeface="Söhne"/>
              </a:rPr>
              <a:t> </a:t>
            </a:r>
            <a:r>
              <a:rPr lang="en-US" altLang="ko-KR" sz="1200" dirty="0">
                <a:solidFill>
                  <a:srgbClr val="444444"/>
                </a:solidFill>
                <a:latin typeface="Söhne"/>
              </a:rPr>
              <a:t>(DRT</a:t>
            </a:r>
            <a:r>
              <a:rPr lang="ko-KR" altLang="en-US" sz="1200" dirty="0">
                <a:solidFill>
                  <a:srgbClr val="444444"/>
                </a:solidFill>
                <a:latin typeface="Söhne"/>
              </a:rPr>
              <a:t>연구원</a:t>
            </a:r>
            <a:r>
              <a:rPr lang="en-US" altLang="ko-KR" sz="1200" dirty="0">
                <a:solidFill>
                  <a:srgbClr val="444444"/>
                </a:solidFill>
                <a:latin typeface="Söhne"/>
              </a:rPr>
              <a:t>)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3. </a:t>
            </a:r>
            <a:r>
              <a:rPr lang="ko-KR" altLang="en-US" sz="1200" dirty="0">
                <a:latin typeface="Söhne"/>
              </a:rPr>
              <a:t>관련 연구 기관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>
                <a:latin typeface="Söhne"/>
              </a:rPr>
              <a:t>동아대학교 도시공학과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 err="1">
                <a:latin typeface="Söhne"/>
              </a:rPr>
              <a:t>김회경</a:t>
            </a:r>
            <a:r>
              <a:rPr lang="ko-KR" altLang="en-US" sz="1200" dirty="0">
                <a:latin typeface="Söhne"/>
              </a:rPr>
              <a:t> 교수 </a:t>
            </a: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dirty="0">
                <a:latin typeface="Söhne"/>
              </a:rPr>
              <a:t>	- </a:t>
            </a:r>
            <a:r>
              <a:rPr lang="ko-KR" altLang="en-US" sz="1200" dirty="0">
                <a:latin typeface="Söhne"/>
              </a:rPr>
              <a:t>부산대학교 도시공학과 </a:t>
            </a:r>
            <a:r>
              <a:rPr lang="en-US" altLang="ko-KR" sz="1200" dirty="0">
                <a:latin typeface="Söhne"/>
              </a:rPr>
              <a:t>/ </a:t>
            </a:r>
            <a:r>
              <a:rPr lang="ko-KR" altLang="en-US" sz="1200" dirty="0">
                <a:latin typeface="Söhne"/>
              </a:rPr>
              <a:t>황진욱 교수 </a:t>
            </a:r>
            <a:r>
              <a:rPr lang="en-US" altLang="ko-KR" sz="1050" dirty="0">
                <a:latin typeface="Söhne"/>
              </a:rPr>
              <a:t>(</a:t>
            </a:r>
            <a:r>
              <a:rPr lang="ko-KR" altLang="en-US" sz="1050" dirty="0">
                <a:latin typeface="Söhne"/>
              </a:rPr>
              <a:t>도시교통 및 스마트 </a:t>
            </a:r>
            <a:r>
              <a:rPr lang="ko-KR" altLang="en-US" sz="1050" dirty="0" err="1">
                <a:latin typeface="Söhne"/>
              </a:rPr>
              <a:t>모빌리티</a:t>
            </a:r>
            <a:r>
              <a:rPr lang="en-US" altLang="ko-KR" sz="1050" dirty="0">
                <a:latin typeface="Söhne"/>
              </a:rPr>
              <a:t>)</a:t>
            </a:r>
          </a:p>
          <a:p>
            <a:pPr algn="l">
              <a:lnSpc>
                <a:spcPts val="2000"/>
              </a:lnSpc>
            </a:pPr>
            <a:endParaRPr lang="en-US" altLang="ko-KR" sz="105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050" dirty="0">
                <a:latin typeface="Söhne"/>
              </a:rPr>
              <a:t>4. </a:t>
            </a:r>
            <a:r>
              <a:rPr lang="ko-KR" altLang="en-US" sz="1050" dirty="0">
                <a:latin typeface="Söhne"/>
              </a:rPr>
              <a:t>대한민국국회 </a:t>
            </a:r>
            <a:r>
              <a:rPr lang="en-US" altLang="ko-KR" sz="1050" dirty="0">
                <a:latin typeface="Söhne"/>
              </a:rPr>
              <a:t>(</a:t>
            </a:r>
            <a:r>
              <a:rPr lang="ko-KR" altLang="en-US" sz="1050" dirty="0">
                <a:latin typeface="Söhne"/>
              </a:rPr>
              <a:t>장애인 </a:t>
            </a:r>
            <a:r>
              <a:rPr lang="ko-KR" altLang="en-US" sz="1050" dirty="0" err="1">
                <a:latin typeface="Söhne"/>
              </a:rPr>
              <a:t>이동권</a:t>
            </a:r>
            <a:r>
              <a:rPr lang="ko-KR" altLang="en-US" sz="1050" dirty="0">
                <a:latin typeface="Söhne"/>
              </a:rPr>
              <a:t> 관련</a:t>
            </a:r>
            <a:r>
              <a:rPr lang="en-US" altLang="ko-KR" sz="1050" dirty="0">
                <a:latin typeface="Söhne"/>
              </a:rPr>
              <a:t>)</a:t>
            </a:r>
          </a:p>
          <a:p>
            <a:pPr algn="l">
              <a:lnSpc>
                <a:spcPts val="2000"/>
              </a:lnSpc>
            </a:pPr>
            <a:r>
              <a:rPr lang="en-US" altLang="ko-KR" sz="1050" dirty="0">
                <a:latin typeface="Söhne"/>
              </a:rPr>
              <a:t>	- </a:t>
            </a:r>
            <a:r>
              <a:rPr lang="ko-KR" altLang="en-US" sz="1050" dirty="0" err="1">
                <a:latin typeface="Söhne"/>
              </a:rPr>
              <a:t>국민의힘</a:t>
            </a:r>
            <a:r>
              <a:rPr lang="ko-KR" altLang="en-US" sz="1050" dirty="0">
                <a:latin typeface="Söhne"/>
              </a:rPr>
              <a:t> 이종성 의원 </a:t>
            </a:r>
            <a:r>
              <a:rPr lang="en-US" altLang="ko-KR" sz="1050" dirty="0">
                <a:latin typeface="Söhne"/>
              </a:rPr>
              <a:t>(</a:t>
            </a:r>
            <a:r>
              <a:rPr lang="ko-KR" altLang="en-US" sz="1050" dirty="0">
                <a:latin typeface="Söhne"/>
              </a:rPr>
              <a:t>보건복지위원회</a:t>
            </a:r>
            <a:r>
              <a:rPr lang="en-US" altLang="ko-KR" sz="1050" dirty="0">
                <a:latin typeface="Söhne"/>
              </a:rPr>
              <a:t>)</a:t>
            </a:r>
          </a:p>
          <a:p>
            <a:pPr algn="l">
              <a:lnSpc>
                <a:spcPts val="2000"/>
              </a:lnSpc>
            </a:pPr>
            <a:r>
              <a:rPr lang="en-US" altLang="ko-KR" sz="1050" dirty="0">
                <a:latin typeface="Söhne"/>
              </a:rPr>
              <a:t>	</a:t>
            </a:r>
            <a:r>
              <a:rPr lang="en-US" altLang="ko-KR" sz="1050" dirty="0">
                <a:latin typeface="Söhne"/>
                <a:hlinkClick r:id="rId2"/>
              </a:rPr>
              <a:t>- </a:t>
            </a:r>
            <a:r>
              <a:rPr lang="ko-KR" altLang="en-US" sz="1050" dirty="0" err="1">
                <a:latin typeface="Söhne"/>
                <a:hlinkClick r:id="rId2"/>
              </a:rPr>
              <a:t>국민의힘</a:t>
            </a:r>
            <a:r>
              <a:rPr lang="ko-KR" altLang="en-US" sz="1050" dirty="0">
                <a:latin typeface="Söhne"/>
                <a:hlinkClick r:id="rId2"/>
              </a:rPr>
              <a:t> 김예지 의원</a:t>
            </a:r>
            <a:endParaRPr lang="en-US" altLang="ko-KR" sz="105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050" dirty="0">
                <a:latin typeface="Söhne"/>
              </a:rPr>
              <a:t>	- </a:t>
            </a:r>
            <a:r>
              <a:rPr lang="ko-KR" altLang="en-US" sz="1050" dirty="0">
                <a:latin typeface="Söhne"/>
              </a:rPr>
              <a:t>더불어민주당 최혜영 의원 </a:t>
            </a:r>
            <a:r>
              <a:rPr lang="en-US" altLang="ko-KR" sz="1050" dirty="0">
                <a:latin typeface="Söhne"/>
              </a:rPr>
              <a:t>(</a:t>
            </a:r>
            <a:r>
              <a:rPr lang="ko-KR" altLang="en-US" sz="1050" dirty="0">
                <a:latin typeface="Söhne"/>
              </a:rPr>
              <a:t>보건복지위원회</a:t>
            </a:r>
            <a:r>
              <a:rPr lang="en-US" altLang="ko-KR" sz="1050" dirty="0">
                <a:latin typeface="Söhne"/>
              </a:rPr>
              <a:t>)</a:t>
            </a:r>
          </a:p>
          <a:p>
            <a:pPr algn="l">
              <a:lnSpc>
                <a:spcPts val="2000"/>
              </a:lnSpc>
            </a:pPr>
            <a:r>
              <a:rPr lang="en-US" altLang="ko-KR" sz="1050" dirty="0">
                <a:latin typeface="Söhne"/>
              </a:rPr>
              <a:t>	- </a:t>
            </a:r>
            <a:r>
              <a:rPr lang="ko-KR" altLang="en-US" sz="1050" dirty="0">
                <a:latin typeface="Söhne"/>
              </a:rPr>
              <a:t>정의당 장혜영 의원</a:t>
            </a:r>
            <a:endParaRPr lang="en-US" altLang="ko-KR" sz="1200" dirty="0">
              <a:latin typeface="Söhne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A54227-FF5C-4C96-6665-C2FDA7FA4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8AA5AF-0637-4F72-1455-0C6977FDD874}"/>
              </a:ext>
            </a:extLst>
          </p:cNvPr>
          <p:cNvSpPr/>
          <p:nvPr/>
        </p:nvSpPr>
        <p:spPr>
          <a:xfrm>
            <a:off x="6858000" y="2811380"/>
            <a:ext cx="3281612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섭외 명단</a:t>
            </a:r>
            <a:endParaRPr lang="en-US" altLang="ko-KR" sz="1200" dirty="0"/>
          </a:p>
          <a:p>
            <a:pPr algn="ctr"/>
            <a:r>
              <a:rPr lang="ko-KR" altLang="en-US" sz="1200" dirty="0"/>
              <a:t>장애인 </a:t>
            </a:r>
            <a:r>
              <a:rPr lang="ko-KR" altLang="en-US" sz="1200" dirty="0" err="1"/>
              <a:t>이동권</a:t>
            </a:r>
            <a:r>
              <a:rPr lang="ko-KR" altLang="en-US" sz="1200" dirty="0"/>
              <a:t> 관련 전문가</a:t>
            </a:r>
            <a:r>
              <a:rPr lang="en-US" altLang="ko-KR" sz="1200" dirty="0"/>
              <a:t>, </a:t>
            </a:r>
            <a:r>
              <a:rPr lang="ko-KR" altLang="en-US" sz="1200" dirty="0"/>
              <a:t>대표</a:t>
            </a:r>
            <a:endParaRPr lang="en-US" altLang="ko-KR" sz="1200" dirty="0"/>
          </a:p>
          <a:p>
            <a:pPr algn="ctr"/>
            <a:r>
              <a:rPr lang="en-US" altLang="ko-KR" sz="1200" dirty="0"/>
              <a:t>DRT </a:t>
            </a:r>
            <a:r>
              <a:rPr lang="ko-KR" altLang="en-US" sz="1200" dirty="0"/>
              <a:t>관련 실무자</a:t>
            </a:r>
            <a:r>
              <a:rPr lang="en-US" altLang="ko-KR" sz="1200" dirty="0"/>
              <a:t>, </a:t>
            </a:r>
            <a:r>
              <a:rPr lang="ko-KR" altLang="en-US" sz="1200" dirty="0"/>
              <a:t>연구원 등</a:t>
            </a:r>
            <a:endParaRPr lang="en-US" altLang="ko-KR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0910F-69DB-ABF3-912A-7F5B87BCE476}"/>
              </a:ext>
            </a:extLst>
          </p:cNvPr>
          <p:cNvSpPr txBox="1"/>
          <p:nvPr/>
        </p:nvSpPr>
        <p:spPr>
          <a:xfrm>
            <a:off x="-5344031" y="2316478"/>
            <a:ext cx="461118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  7월초 사회적경제주간 </a:t>
            </a:r>
            <a:r>
              <a:rPr lang="en-US" altLang="ko-KR" b="1" dirty="0">
                <a:latin typeface="+mn-ea"/>
              </a:rPr>
              <a:t>]</a:t>
            </a: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초청 인원 </a:t>
            </a:r>
            <a:r>
              <a:rPr lang="en-US" altLang="ko-KR" dirty="0">
                <a:latin typeface="+mn-ea"/>
              </a:rPr>
              <a:t>: 50</a:t>
            </a:r>
            <a:r>
              <a:rPr lang="ko-KR" altLang="en-US" dirty="0">
                <a:latin typeface="+mn-ea"/>
              </a:rPr>
              <a:t>인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국회의원실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이종성 의원실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연사 </a:t>
            </a:r>
            <a:r>
              <a:rPr lang="en-US" altLang="ko-KR" dirty="0">
                <a:latin typeface="+mn-ea"/>
              </a:rPr>
              <a:t>: 2</a:t>
            </a:r>
            <a:r>
              <a:rPr lang="ko-KR" altLang="en-US" dirty="0">
                <a:latin typeface="+mn-ea"/>
              </a:rPr>
              <a:t>명</a:t>
            </a:r>
            <a:r>
              <a:rPr lang="en-US" altLang="ko-KR" dirty="0">
                <a:latin typeface="+mn-ea"/>
              </a:rPr>
              <a:t>~3</a:t>
            </a:r>
            <a:r>
              <a:rPr lang="ko-KR" altLang="en-US" dirty="0">
                <a:latin typeface="+mn-ea"/>
              </a:rPr>
              <a:t>명</a:t>
            </a:r>
            <a:r>
              <a:rPr lang="en-US" altLang="ko-KR" dirty="0">
                <a:latin typeface="+mn-ea"/>
              </a:rPr>
              <a:t>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자장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박주홍</a:t>
            </a:r>
            <a:r>
              <a:rPr lang="ko-KR" altLang="en-US" dirty="0">
                <a:latin typeface="+mn-ea"/>
              </a:rPr>
              <a:t> 박사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이동의자유 리포트  발주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디자인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스토리진</a:t>
            </a:r>
            <a:r>
              <a:rPr lang="en-US" altLang="ko-KR" dirty="0">
                <a:latin typeface="+mn-ea"/>
              </a:rPr>
              <a:t>  / </a:t>
            </a:r>
            <a:r>
              <a:rPr lang="ko-KR" altLang="en-US" dirty="0">
                <a:latin typeface="+mn-ea"/>
              </a:rPr>
              <a:t>인쇄 </a:t>
            </a:r>
            <a:r>
              <a:rPr lang="en-US" altLang="ko-KR" dirty="0">
                <a:latin typeface="+mn-ea"/>
              </a:rPr>
              <a:t>:  </a:t>
            </a:r>
            <a:r>
              <a:rPr lang="ko-KR" altLang="en-US" dirty="0">
                <a:latin typeface="+mn-ea"/>
              </a:rPr>
              <a:t>비준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디자인 </a:t>
            </a:r>
            <a:r>
              <a:rPr lang="en-US" altLang="ko-KR" dirty="0">
                <a:latin typeface="+mn-ea"/>
              </a:rPr>
              <a:t>: (7</a:t>
            </a:r>
            <a:r>
              <a:rPr lang="ko-KR" altLang="en-US" dirty="0">
                <a:latin typeface="+mn-ea"/>
              </a:rPr>
              <a:t>월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주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인쇄 </a:t>
            </a:r>
            <a:r>
              <a:rPr lang="en-US" altLang="ko-KR" dirty="0">
                <a:latin typeface="+mn-ea"/>
              </a:rPr>
              <a:t>: 7</a:t>
            </a:r>
            <a:r>
              <a:rPr lang="ko-KR" altLang="en-US" dirty="0">
                <a:latin typeface="+mn-ea"/>
              </a:rPr>
              <a:t>월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주</a:t>
            </a:r>
            <a:br>
              <a:rPr lang="en-US" altLang="ko-KR" dirty="0">
                <a:latin typeface="+mn-ea"/>
              </a:rPr>
            </a:br>
            <a:r>
              <a:rPr lang="ko-KR" altLang="en-US" sz="1600" dirty="0">
                <a:latin typeface="+mn-ea"/>
              </a:rPr>
              <a:t>발주 개수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한글 </a:t>
            </a:r>
            <a:r>
              <a:rPr lang="en-US" altLang="ko-KR" sz="1600" dirty="0">
                <a:latin typeface="+mn-ea"/>
              </a:rPr>
              <a:t>100 / </a:t>
            </a:r>
            <a:r>
              <a:rPr lang="ko-KR" altLang="en-US" sz="1600" dirty="0">
                <a:latin typeface="+mn-ea"/>
              </a:rPr>
              <a:t>영어 </a:t>
            </a:r>
            <a:r>
              <a:rPr lang="en-US" altLang="ko-KR" sz="1600" dirty="0">
                <a:latin typeface="+mn-ea"/>
              </a:rPr>
              <a:t>100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영어 번역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내부 </a:t>
            </a:r>
            <a:br>
              <a:rPr lang="en-US" altLang="ko-KR" dirty="0">
                <a:latin typeface="+mn-ea"/>
              </a:rPr>
            </a:br>
            <a:endParaRPr lang="ko-KR" altLang="en-US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포용관광 리포트 최소 수량 </a:t>
            </a:r>
            <a:r>
              <a:rPr lang="en-US" altLang="ko-KR" dirty="0">
                <a:latin typeface="+mn-ea"/>
              </a:rPr>
              <a:t>100</a:t>
            </a:r>
            <a:r>
              <a:rPr lang="ko-KR" altLang="en-US" dirty="0">
                <a:latin typeface="+mn-ea"/>
              </a:rPr>
              <a:t>부</a:t>
            </a:r>
          </a:p>
          <a:p>
            <a:r>
              <a:rPr lang="ko-KR" altLang="en-US" dirty="0">
                <a:latin typeface="+mn-ea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80C8A-06DB-23B5-A16E-D2ABC0675CE4}"/>
              </a:ext>
            </a:extLst>
          </p:cNvPr>
          <p:cNvSpPr txBox="1"/>
          <p:nvPr/>
        </p:nvSpPr>
        <p:spPr>
          <a:xfrm>
            <a:off x="6983007" y="4289961"/>
            <a:ext cx="46111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</a:rPr>
              <a:t>초청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박람회 참석 기업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조직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기자 등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최대한 부산  섭외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2841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7.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교통약자 이동권을 위한 정책과 현안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현안과 도전 과제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03A9B-05E7-01C1-1255-7972E057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3855" y="2150967"/>
            <a:ext cx="3581900" cy="1286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12E69-2F95-6DBD-F8F0-F68A839FA6CD}"/>
              </a:ext>
            </a:extLst>
          </p:cNvPr>
          <p:cNvSpPr txBox="1"/>
          <p:nvPr/>
        </p:nvSpPr>
        <p:spPr>
          <a:xfrm>
            <a:off x="563337" y="2233136"/>
            <a:ext cx="57313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 교통약자 이동권에는 여전히 몇 가지 개선해야할 문제가 존재합니다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인프라 접근성 부족으로 인해 일부 지역이나 건물은 휠체어 이용자들이 이동하기 어렵거나 불가능한 환경이 될 수 있습니다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또한 교통수단의 접근성 부족으로 휠체어 이용자들은 충분한 공간과 엘리베이터 등의 시설이 제공되지 않아 이동에 어려움을 겪을 수 있습니다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정보 접근성 부족으로 인해 휠체어 이용자들은 교통정보와 서비스 정보를 파악하기 어려울 수 있습니다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 사회적 인식 부족으로 장애를 가진 사람들의 이동권을 보장하고 배려와 협조를 통해 이동을 지원하는 사회적 인식이 부족할 수 있습니다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마지막으로 문화적 제약으로 일부 건물이나 장소는 휠체어 이용자들의 접근을 제한하며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장애에 대한 인식이 부족한 문화적 환경에서 교통약자들의 이동권을 보장하기 어려울 수 있습니다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이러한 현안들을 개선하고 교통약자들의 이동권을 보장하기 위해서는 정부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교통기관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시민단체 등의 협력과 노력이 필요합니다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652887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7.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교통약자 이동권을 위한 정책과 현안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교통지원 정책 통일의 필요성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03A9B-05E7-01C1-1255-7972E057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3855" y="2150967"/>
            <a:ext cx="3581900" cy="1286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12E69-2F95-6DBD-F8F0-F68A839FA6CD}"/>
              </a:ext>
            </a:extLst>
          </p:cNvPr>
          <p:cNvSpPr txBox="1"/>
          <p:nvPr/>
        </p:nvSpPr>
        <p:spPr>
          <a:xfrm>
            <a:off x="563337" y="2233136"/>
            <a:ext cx="57313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교통약자에게 이동을 지원해주는 기관들이 하나로 통합된다면 다음과 같은 이점들이 기대됩니다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sz="1200" b="1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endParaRPr lang="en-US" altLang="ko-KR" sz="1200" b="1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endParaRPr lang="en-US" altLang="ko-KR" sz="1200" b="1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endParaRPr lang="en-US" altLang="ko-KR" sz="1200" b="1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  <a:latin typeface="Söhne"/>
              </a:rPr>
              <a:t>배차시간 단축</a:t>
            </a:r>
            <a:endParaRPr lang="en-US" altLang="ko-KR" sz="1200" b="1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 이동 지원 기관들의 통합으로 인해 운송 수단의 배차 시스템이 효율적으로 운영될 수 있습니다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예를 들어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대중교통 노선 개발과 운영에 관련된 기관들이 통합되면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노선 조정과 운영 최적화가 원활하게 이루어져 배차 간격이 단축될 수 있습니다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이는 교통약자들이 이동 수단을 더 빠르게 이용할 수 있는 장점을 제공합니다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</a:p>
          <a:p>
            <a:pPr algn="just"/>
            <a:endParaRPr lang="en-US" altLang="ko-KR" sz="120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endParaRPr lang="en-US" altLang="ko-KR" sz="120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  <a:latin typeface="Söhne"/>
              </a:rPr>
              <a:t>대기시간 단축</a:t>
            </a:r>
            <a:endParaRPr lang="en-US" altLang="ko-KR" sz="1200" b="1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기관들의 통합으로 인해 이용자의 요청과 배차가 효율적으로 조율될 수 있습니다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예를 들어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통합된 시스템에서는 이용자의 신청과 요구를 하나의 중앙 시스템에서 처리하여 배차 조정이 신속하게 이루어집니다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이는 교통약자들이 대기 시간을 단축하고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이동 수단을 더욱 효과적으로 이용할 수 있는 장점을 제공합니다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</a:p>
          <a:p>
            <a:pPr algn="just"/>
            <a:endParaRPr lang="en-US" altLang="ko-KR" sz="120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endParaRPr lang="en-US" altLang="ko-KR" sz="120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  <a:latin typeface="Söhne"/>
              </a:rPr>
              <a:t>사회적 비용 감소 </a:t>
            </a:r>
            <a:r>
              <a:rPr lang="en-US" altLang="ko-KR" sz="1200" b="1">
                <a:solidFill>
                  <a:schemeClr val="bg2">
                    <a:lumMod val="25000"/>
                  </a:schemeClr>
                </a:solidFill>
                <a:latin typeface="Söhne"/>
              </a:rPr>
              <a:t>(</a:t>
            </a: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  <a:latin typeface="Söhne"/>
              </a:rPr>
              <a:t>효율적인 자원 활용</a:t>
            </a:r>
            <a:r>
              <a:rPr lang="en-US" altLang="ko-KR" sz="1200" b="1">
                <a:solidFill>
                  <a:schemeClr val="bg2">
                    <a:lumMod val="25000"/>
                  </a:schemeClr>
                </a:solidFill>
                <a:latin typeface="Söhne"/>
              </a:rPr>
              <a:t>)</a:t>
            </a:r>
          </a:p>
          <a:p>
            <a:pPr algn="just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기관들의 통합은 운영 및 관리 비용을 효율적으로 절감할 수 있습니다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중복되는 인력 및 자원을 최소화하고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정보 및 기술을 공유함으로써 비용을 절감할 수 있습니다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이는 사회적인 비용을 감소시키고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제한된 예산 내에서도 더 많은 교통약자들에게 이동 지원을 제공할 수 있는 장점을 제공합니다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.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51705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7.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교통약자 이동권을 위한 정책과 현안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통합 운영 시뮬레이션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03A9B-05E7-01C1-1255-7972E057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3855" y="2150967"/>
            <a:ext cx="3581900" cy="1286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98212-AD8B-7F4F-5B74-580EECC69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7" y="2150966"/>
            <a:ext cx="5774869" cy="32328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592F9C-2059-FE28-E4D4-D936BDC73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1" y="5600850"/>
            <a:ext cx="5766535" cy="32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6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307C97-058C-C59D-B317-D3D05AD4E21D}"/>
              </a:ext>
            </a:extLst>
          </p:cNvPr>
          <p:cNvSpPr/>
          <p:nvPr/>
        </p:nvSpPr>
        <p:spPr>
          <a:xfrm>
            <a:off x="567159" y="740176"/>
            <a:ext cx="6050254" cy="193357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8. </a:t>
            </a:r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결론</a:t>
            </a:r>
          </a:p>
          <a:p>
            <a:pPr algn="r"/>
            <a:endParaRPr lang="ko-KR" altLang="en-US" sz="3200" kern="1500" spc="300">
              <a:solidFill>
                <a:schemeClr val="tx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r"/>
            <a:endParaRPr lang="ko-KR" altLang="en-US" sz="3200" kern="1500" spc="300">
              <a:solidFill>
                <a:schemeClr val="tx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바닥글 개체 틀 8">
            <a:extLst>
              <a:ext uri="{FF2B5EF4-FFF2-40B4-BE49-F238E27FC236}">
                <a16:creationId xmlns:a16="http://schemas.microsoft.com/office/drawing/2014/main" id="{29E1739E-7967-FAC0-2774-48F20BFA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2963" y="9452761"/>
            <a:ext cx="2571750" cy="315418"/>
          </a:xfrm>
        </p:spPr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440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8.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결론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이동권의 중요성과 도전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12E69-2F95-6DBD-F8F0-F68A839FA6CD}"/>
              </a:ext>
            </a:extLst>
          </p:cNvPr>
          <p:cNvSpPr txBox="1"/>
          <p:nvPr/>
        </p:nvSpPr>
        <p:spPr>
          <a:xfrm>
            <a:off x="563337" y="2233136"/>
            <a:ext cx="5731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ㅇㅇ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925609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8.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결론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이동권 보호 강화를 위한 제언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12E69-2F95-6DBD-F8F0-F68A839FA6CD}"/>
              </a:ext>
            </a:extLst>
          </p:cNvPr>
          <p:cNvSpPr txBox="1"/>
          <p:nvPr/>
        </p:nvSpPr>
        <p:spPr>
          <a:xfrm>
            <a:off x="563337" y="2233136"/>
            <a:ext cx="5731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ㅇㅇ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84334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8.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Söhne"/>
              </a:rPr>
              <a:t>결론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EE00D31-99CD-284A-CCAB-19E5DD54E551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미래 이동권 동향에 대한 전망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E66081-F75A-5E19-1B84-9E0A8D8F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12E69-2F95-6DBD-F8F0-F68A839FA6CD}"/>
              </a:ext>
            </a:extLst>
          </p:cNvPr>
          <p:cNvSpPr txBox="1"/>
          <p:nvPr/>
        </p:nvSpPr>
        <p:spPr>
          <a:xfrm>
            <a:off x="563337" y="2233136"/>
            <a:ext cx="5731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ㅇㅇ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65637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307C97-058C-C59D-B317-D3D05AD4E21D}"/>
              </a:ext>
            </a:extLst>
          </p:cNvPr>
          <p:cNvSpPr/>
          <p:nvPr/>
        </p:nvSpPr>
        <p:spPr>
          <a:xfrm>
            <a:off x="567159" y="740176"/>
            <a:ext cx="6050254" cy="193357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부록</a:t>
            </a:r>
          </a:p>
          <a:p>
            <a:pPr algn="ctr"/>
            <a:endParaRPr lang="ko-KR" altLang="en-US" sz="3200" kern="1500" spc="300">
              <a:solidFill>
                <a:schemeClr val="tx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ctr"/>
            <a:endParaRPr lang="ko-KR" altLang="en-US" sz="3200" kern="1500" spc="300">
              <a:solidFill>
                <a:schemeClr val="tx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바닥글 개체 틀 8">
            <a:extLst>
              <a:ext uri="{FF2B5EF4-FFF2-40B4-BE49-F238E27FC236}">
                <a16:creationId xmlns:a16="http://schemas.microsoft.com/office/drawing/2014/main" id="{29E1739E-7967-FAC0-2774-48F20BFA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2963" y="9452761"/>
            <a:ext cx="2571750" cy="315418"/>
          </a:xfrm>
        </p:spPr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CE704-9992-7323-9819-51E87AF5DFAE}"/>
              </a:ext>
            </a:extLst>
          </p:cNvPr>
          <p:cNvSpPr txBox="1"/>
          <p:nvPr/>
        </p:nvSpPr>
        <p:spPr>
          <a:xfrm>
            <a:off x="573175" y="4940968"/>
            <a:ext cx="5731326" cy="186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1.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이동의자유맵 소개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>
              <a:lnSpc>
                <a:spcPct val="250000"/>
              </a:lnSpc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2.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이동의자유맵 서비스 도입현황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>
              <a:lnSpc>
                <a:spcPct val="250000"/>
              </a:lnSpc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3.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휠체어 내비게이션 개발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>
              <a:lnSpc>
                <a:spcPct val="250000"/>
              </a:lnSpc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4.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이동의자유맵 연계 서비스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Söhne"/>
              </a:rPr>
              <a:t>포용관광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A2594D-DE8F-230F-8601-D27956D642E2}"/>
              </a:ext>
            </a:extLst>
          </p:cNvPr>
          <p:cNvCxnSpPr>
            <a:cxnSpLocks/>
          </p:cNvCxnSpPr>
          <p:nvPr/>
        </p:nvCxnSpPr>
        <p:spPr>
          <a:xfrm>
            <a:off x="567159" y="4953000"/>
            <a:ext cx="3319041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CBE62F-FC1F-885D-846F-C771F2B452AB}"/>
              </a:ext>
            </a:extLst>
          </p:cNvPr>
          <p:cNvSpPr txBox="1"/>
          <p:nvPr/>
        </p:nvSpPr>
        <p:spPr>
          <a:xfrm>
            <a:off x="573175" y="4287202"/>
            <a:ext cx="2591130" cy="6061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  <a:latin typeface="Söhne"/>
              </a:rPr>
              <a:t>목차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164602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CB51738-6B20-B0F5-6864-06DA8B0AE157}"/>
              </a:ext>
            </a:extLst>
          </p:cNvPr>
          <p:cNvSpPr/>
          <p:nvPr/>
        </p:nvSpPr>
        <p:spPr>
          <a:xfrm>
            <a:off x="530906" y="828816"/>
            <a:ext cx="254759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b="1">
              <a:solidFill>
                <a:schemeClr val="tx1"/>
              </a:solidFill>
              <a:latin typeface="+mn-ea"/>
            </a:endParaRPr>
          </a:p>
          <a:p>
            <a:r>
              <a:rPr lang="ko-KR" altLang="en-US" sz="2800" b="1">
                <a:solidFill>
                  <a:schemeClr val="tx1"/>
                </a:solidFill>
                <a:latin typeface="+mn-ea"/>
              </a:rPr>
              <a:t>이동의자유맵</a:t>
            </a:r>
            <a:endParaRPr lang="en-US" altLang="ko-KR" sz="2800" b="1">
              <a:solidFill>
                <a:schemeClr val="tx1"/>
              </a:solidFill>
              <a:latin typeface="+mn-ea"/>
            </a:endParaRPr>
          </a:p>
          <a:p>
            <a:endParaRPr lang="ko-KR" altLang="en-US" sz="2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자동 배차 서비스">
            <a:extLst>
              <a:ext uri="{FF2B5EF4-FFF2-40B4-BE49-F238E27FC236}">
                <a16:creationId xmlns:a16="http://schemas.microsoft.com/office/drawing/2014/main" id="{249DC013-CD7D-2AE9-3150-908DD48E321E}"/>
              </a:ext>
            </a:extLst>
          </p:cNvPr>
          <p:cNvSpPr txBox="1"/>
          <p:nvPr/>
        </p:nvSpPr>
        <p:spPr>
          <a:xfrm>
            <a:off x="952011" y="2347924"/>
            <a:ext cx="5232221" cy="11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 anchor="ctr">
            <a:spAutoFit/>
          </a:bodyPr>
          <a:lstStyle>
            <a:lvl1pPr algn="r">
              <a:lnSpc>
                <a:spcPct val="90000"/>
              </a:lnSpc>
              <a:defRPr sz="11800" spc="-1416">
                <a:solidFill>
                  <a:srgbClr val="FFFFFF"/>
                </a:solidFill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spc="0">
                <a:solidFill>
                  <a:schemeClr val="tx1"/>
                </a:solidFill>
                <a:latin typeface="+mn-ea"/>
                <a:ea typeface="+mn-ea"/>
              </a:rPr>
              <a:t>휠체어 사용자 </a:t>
            </a:r>
            <a:r>
              <a:rPr lang="en-US" altLang="ko-KR" sz="2400" spc="0">
                <a:solidFill>
                  <a:schemeClr val="tx1"/>
                </a:solidFill>
                <a:latin typeface="+mn-ea"/>
                <a:ea typeface="+mn-ea"/>
              </a:rPr>
              <a:t>‘</a:t>
            </a:r>
            <a:r>
              <a:rPr lang="ko-KR" altLang="en-US" sz="2400" spc="0">
                <a:solidFill>
                  <a:schemeClr val="tx1"/>
                </a:solidFill>
                <a:latin typeface="+mn-ea"/>
                <a:ea typeface="+mn-ea"/>
              </a:rPr>
              <a:t>이동의자유</a:t>
            </a:r>
            <a:r>
              <a:rPr lang="en-US" altLang="ko-KR" sz="2400" spc="0">
                <a:solidFill>
                  <a:schemeClr val="tx1"/>
                </a:solidFill>
                <a:latin typeface="+mn-ea"/>
                <a:ea typeface="+mn-ea"/>
              </a:rPr>
              <a:t>’</a:t>
            </a:r>
            <a:r>
              <a:rPr lang="ko-KR" altLang="en-US" sz="2400" spc="0">
                <a:solidFill>
                  <a:schemeClr val="tx1"/>
                </a:solidFill>
                <a:latin typeface="+mn-ea"/>
                <a:ea typeface="+mn-ea"/>
              </a:rPr>
              <a:t>를 위한</a:t>
            </a:r>
            <a:endParaRPr lang="en-US" altLang="ko-KR" sz="2400" spc="0">
              <a:solidFill>
                <a:schemeClr val="tx1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spc="0">
                <a:solidFill>
                  <a:schemeClr val="tx1"/>
                </a:solidFill>
                <a:latin typeface="+mn-ea"/>
                <a:ea typeface="+mn-ea"/>
              </a:rPr>
              <a:t>이동의자유맵 내비게이션</a:t>
            </a:r>
            <a:endParaRPr sz="2400" spc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7489FD-5020-E471-2383-9882C0D02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22"/>
          <a:stretch/>
        </p:blipFill>
        <p:spPr>
          <a:xfrm>
            <a:off x="530906" y="4948315"/>
            <a:ext cx="2898094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38206-5700-E36B-9672-8D73A4BCEF95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1.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이동의자유맵 소개</a:t>
            </a:r>
          </a:p>
        </p:txBody>
      </p:sp>
      <p:sp>
        <p:nvSpPr>
          <p:cNvPr id="3" name="바닥글 개체 틀 8">
            <a:extLst>
              <a:ext uri="{FF2B5EF4-FFF2-40B4-BE49-F238E27FC236}">
                <a16:creationId xmlns:a16="http://schemas.microsoft.com/office/drawing/2014/main" id="{D6D0E563-860C-44C4-8B78-FB0FA727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2963" y="9452761"/>
            <a:ext cx="2571750" cy="315418"/>
          </a:xfrm>
        </p:spPr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69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C2D2B0-BD5F-1005-2831-E20B6E6BF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361E1-EC92-973D-DF5F-7AFB0C409BB3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2.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이동의자유맵 서비스 도입현황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A9275-B037-A61E-078D-E37C81D44FC3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전국 배리어 현황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5" name="object 256">
            <a:extLst>
              <a:ext uri="{FF2B5EF4-FFF2-40B4-BE49-F238E27FC236}">
                <a16:creationId xmlns:a16="http://schemas.microsoft.com/office/drawing/2014/main" id="{15BBA1D0-0985-0050-FD34-1D9ADEF923EA}"/>
              </a:ext>
            </a:extLst>
          </p:cNvPr>
          <p:cNvSpPr txBox="1"/>
          <p:nvPr/>
        </p:nvSpPr>
        <p:spPr>
          <a:xfrm>
            <a:off x="4998310" y="5072062"/>
            <a:ext cx="1208405" cy="8388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DEA900"/>
                </a:solidFill>
                <a:latin typeface="Adobe Gothic Std B"/>
                <a:cs typeface="Adobe Gothic Std B"/>
              </a:rPr>
              <a:t>이동의자유맵</a:t>
            </a:r>
            <a:endParaRPr sz="1000">
              <a:solidFill>
                <a:srgbClr val="DEA900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80" dirty="0">
                <a:solidFill>
                  <a:srgbClr val="DEA900"/>
                </a:solidFill>
                <a:latin typeface="Adobe Gothic Std B"/>
                <a:cs typeface="Adobe Gothic Std B"/>
              </a:rPr>
              <a:t>전체</a:t>
            </a:r>
            <a:r>
              <a:rPr sz="1000" b="1" spc="-40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190" dirty="0">
                <a:solidFill>
                  <a:srgbClr val="DEA900"/>
                </a:solidFill>
                <a:latin typeface="Adobe Gothic Std B"/>
                <a:cs typeface="Adobe Gothic Std B"/>
              </a:rPr>
              <a:t>배리어</a:t>
            </a:r>
            <a:r>
              <a:rPr sz="1000" b="1" spc="-35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180" dirty="0">
                <a:solidFill>
                  <a:srgbClr val="DEA900"/>
                </a:solidFill>
                <a:latin typeface="Adobe Gothic Std B"/>
                <a:cs typeface="Adobe Gothic Std B"/>
              </a:rPr>
              <a:t>제보</a:t>
            </a:r>
            <a:r>
              <a:rPr sz="1000" b="1" spc="-35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25" dirty="0">
                <a:solidFill>
                  <a:srgbClr val="DEA900"/>
                </a:solidFill>
                <a:latin typeface="Adobe Gothic Std B"/>
                <a:cs typeface="Adobe Gothic Std B"/>
              </a:rPr>
              <a:t>현황</a:t>
            </a:r>
            <a:endParaRPr sz="1000">
              <a:solidFill>
                <a:srgbClr val="DEA900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800" b="1" spc="-10" dirty="0">
                <a:latin typeface="Source Han Sans KR"/>
                <a:cs typeface="Source Han Sans KR"/>
              </a:rPr>
              <a:t>1,551개</a:t>
            </a:r>
            <a:endParaRPr sz="1800">
              <a:latin typeface="Source Han Sans KR"/>
              <a:cs typeface="Source Han Sans KR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800" spc="-45" dirty="0">
                <a:latin typeface="Adobe Clean Han"/>
                <a:cs typeface="Adobe Clean Han"/>
              </a:rPr>
              <a:t>2022년</a:t>
            </a:r>
            <a:r>
              <a:rPr sz="800" spc="-50" dirty="0">
                <a:latin typeface="Adobe Clean Han"/>
                <a:cs typeface="Adobe Clean Han"/>
              </a:rPr>
              <a:t> </a:t>
            </a:r>
            <a:r>
              <a:rPr sz="800" spc="-55" dirty="0">
                <a:latin typeface="Adobe Clean Han"/>
                <a:cs typeface="Adobe Clean Han"/>
              </a:rPr>
              <a:t>1월</a:t>
            </a:r>
            <a:r>
              <a:rPr sz="800" spc="-45" dirty="0">
                <a:latin typeface="Adobe Clean Han"/>
                <a:cs typeface="Adobe Clean Han"/>
              </a:rPr>
              <a:t> </a:t>
            </a:r>
            <a:r>
              <a:rPr sz="800" spc="-85" dirty="0">
                <a:latin typeface="Adobe Clean Han"/>
                <a:cs typeface="Adobe Clean Han"/>
              </a:rPr>
              <a:t>~</a:t>
            </a:r>
            <a:r>
              <a:rPr sz="800" spc="-45" dirty="0">
                <a:latin typeface="Adobe Clean Han"/>
                <a:cs typeface="Adobe Clean Han"/>
              </a:rPr>
              <a:t> 2022년</a:t>
            </a:r>
            <a:r>
              <a:rPr sz="800" spc="-50" dirty="0">
                <a:latin typeface="Adobe Clean Han"/>
                <a:cs typeface="Adobe Clean Han"/>
              </a:rPr>
              <a:t> </a:t>
            </a:r>
            <a:r>
              <a:rPr sz="800" spc="-45" dirty="0">
                <a:latin typeface="Adobe Clean Han"/>
                <a:cs typeface="Adobe Clean Han"/>
              </a:rPr>
              <a:t>10월 </a:t>
            </a:r>
            <a:r>
              <a:rPr sz="800" spc="-40" dirty="0">
                <a:latin typeface="Adobe Clean Han"/>
                <a:cs typeface="Adobe Clean Han"/>
              </a:rPr>
              <a:t>기준</a:t>
            </a:r>
            <a:endParaRPr sz="800">
              <a:latin typeface="Adobe Clean Han"/>
              <a:cs typeface="Adobe Clean Han"/>
            </a:endParaRPr>
          </a:p>
        </p:txBody>
      </p:sp>
      <p:sp>
        <p:nvSpPr>
          <p:cNvPr id="6" name="object 257">
            <a:extLst>
              <a:ext uri="{FF2B5EF4-FFF2-40B4-BE49-F238E27FC236}">
                <a16:creationId xmlns:a16="http://schemas.microsoft.com/office/drawing/2014/main" id="{EEEAC6C1-0FD4-C8C1-4565-6E46D832341E}"/>
              </a:ext>
            </a:extLst>
          </p:cNvPr>
          <p:cNvSpPr txBox="1"/>
          <p:nvPr/>
        </p:nvSpPr>
        <p:spPr>
          <a:xfrm>
            <a:off x="4998310" y="6784212"/>
            <a:ext cx="1208405" cy="8388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DEA900"/>
                </a:solidFill>
                <a:latin typeface="Adobe Gothic Std B"/>
                <a:cs typeface="Adobe Gothic Std B"/>
              </a:rPr>
              <a:t>이동의자유맵</a:t>
            </a:r>
            <a:endParaRPr sz="1000">
              <a:solidFill>
                <a:srgbClr val="DEA900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80" dirty="0">
                <a:solidFill>
                  <a:srgbClr val="DEA900"/>
                </a:solidFill>
                <a:latin typeface="Adobe Gothic Std B"/>
                <a:cs typeface="Adobe Gothic Std B"/>
              </a:rPr>
              <a:t>부산</a:t>
            </a:r>
            <a:r>
              <a:rPr sz="1000" b="1" spc="-40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190" dirty="0">
                <a:solidFill>
                  <a:srgbClr val="DEA900"/>
                </a:solidFill>
                <a:latin typeface="Adobe Gothic Std B"/>
                <a:cs typeface="Adobe Gothic Std B"/>
              </a:rPr>
              <a:t>배리어</a:t>
            </a:r>
            <a:r>
              <a:rPr sz="1000" b="1" spc="-35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180" dirty="0">
                <a:solidFill>
                  <a:srgbClr val="DEA900"/>
                </a:solidFill>
                <a:latin typeface="Adobe Gothic Std B"/>
                <a:cs typeface="Adobe Gothic Std B"/>
              </a:rPr>
              <a:t>제보</a:t>
            </a:r>
            <a:r>
              <a:rPr sz="1000" b="1" spc="-35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25" dirty="0">
                <a:solidFill>
                  <a:srgbClr val="DEA900"/>
                </a:solidFill>
                <a:latin typeface="Adobe Gothic Std B"/>
                <a:cs typeface="Adobe Gothic Std B"/>
              </a:rPr>
              <a:t>현황</a:t>
            </a:r>
            <a:endParaRPr sz="1000">
              <a:solidFill>
                <a:srgbClr val="DEA900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800" b="1" spc="-20" dirty="0">
                <a:solidFill>
                  <a:srgbClr val="231F20"/>
                </a:solidFill>
                <a:latin typeface="Source Han Sans KR"/>
                <a:cs typeface="Source Han Sans KR"/>
              </a:rPr>
              <a:t>814개</a:t>
            </a:r>
            <a:endParaRPr sz="1800">
              <a:latin typeface="Source Han Sans KR"/>
              <a:cs typeface="Source Han Sans KR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2022년</a:t>
            </a:r>
            <a:r>
              <a:rPr sz="800" spc="-50" dirty="0">
                <a:solidFill>
                  <a:srgbClr val="3D3C3B"/>
                </a:solidFill>
                <a:latin typeface="Adobe Clean Han"/>
                <a:cs typeface="Adobe Clean Han"/>
              </a:rPr>
              <a:t> </a:t>
            </a:r>
            <a:r>
              <a:rPr sz="800" spc="-55" dirty="0">
                <a:solidFill>
                  <a:srgbClr val="3D3C3B"/>
                </a:solidFill>
                <a:latin typeface="Adobe Clean Han"/>
                <a:cs typeface="Adobe Clean Han"/>
              </a:rPr>
              <a:t>1월</a:t>
            </a: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 </a:t>
            </a:r>
            <a:r>
              <a:rPr sz="800" spc="-85" dirty="0">
                <a:solidFill>
                  <a:srgbClr val="3D3C3B"/>
                </a:solidFill>
                <a:latin typeface="Adobe Clean Han"/>
                <a:cs typeface="Adobe Clean Han"/>
              </a:rPr>
              <a:t>~</a:t>
            </a: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 2022년</a:t>
            </a:r>
            <a:r>
              <a:rPr sz="800" spc="-50" dirty="0">
                <a:solidFill>
                  <a:srgbClr val="3D3C3B"/>
                </a:solidFill>
                <a:latin typeface="Adobe Clean Han"/>
                <a:cs typeface="Adobe Clean Han"/>
              </a:rPr>
              <a:t> </a:t>
            </a: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10월 </a:t>
            </a:r>
            <a:r>
              <a:rPr sz="800" spc="-40" dirty="0">
                <a:solidFill>
                  <a:srgbClr val="3D3C3B"/>
                </a:solidFill>
                <a:latin typeface="Adobe Clean Han"/>
                <a:cs typeface="Adobe Clean Han"/>
              </a:rPr>
              <a:t>기준</a:t>
            </a:r>
            <a:endParaRPr sz="800">
              <a:latin typeface="Adobe Clean Han"/>
              <a:cs typeface="Adobe Clean Han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78804B-1E5A-9A20-F07D-AAA7F74FE68D}"/>
              </a:ext>
            </a:extLst>
          </p:cNvPr>
          <p:cNvGrpSpPr/>
          <p:nvPr/>
        </p:nvGrpSpPr>
        <p:grpSpPr>
          <a:xfrm>
            <a:off x="1063106" y="4232240"/>
            <a:ext cx="3015600" cy="4737217"/>
            <a:chOff x="1014979" y="3700250"/>
            <a:chExt cx="3258034" cy="5584904"/>
          </a:xfrm>
        </p:grpSpPr>
        <p:sp>
          <p:nvSpPr>
            <p:cNvPr id="7" name="object 258">
              <a:extLst>
                <a:ext uri="{FF2B5EF4-FFF2-40B4-BE49-F238E27FC236}">
                  <a16:creationId xmlns:a16="http://schemas.microsoft.com/office/drawing/2014/main" id="{2E171C05-9F55-E9E3-6944-846E188FD9F0}"/>
                </a:ext>
              </a:extLst>
            </p:cNvPr>
            <p:cNvSpPr/>
            <p:nvPr/>
          </p:nvSpPr>
          <p:spPr>
            <a:xfrm>
              <a:off x="1638292" y="8581205"/>
              <a:ext cx="55880" cy="55244"/>
            </a:xfrm>
            <a:custGeom>
              <a:avLst/>
              <a:gdLst/>
              <a:ahLst/>
              <a:cxnLst/>
              <a:rect l="l" t="t" r="r" b="b"/>
              <a:pathLst>
                <a:path w="55879" h="55245">
                  <a:moveTo>
                    <a:pt x="55448" y="13690"/>
                  </a:moveTo>
                  <a:lnTo>
                    <a:pt x="51371" y="10693"/>
                  </a:lnTo>
                  <a:lnTo>
                    <a:pt x="48107" y="8648"/>
                  </a:lnTo>
                  <a:lnTo>
                    <a:pt x="47180" y="8102"/>
                  </a:lnTo>
                  <a:lnTo>
                    <a:pt x="47078" y="7950"/>
                  </a:lnTo>
                  <a:lnTo>
                    <a:pt x="46139" y="6108"/>
                  </a:lnTo>
                  <a:lnTo>
                    <a:pt x="45491" y="5232"/>
                  </a:lnTo>
                  <a:lnTo>
                    <a:pt x="43573" y="2616"/>
                  </a:lnTo>
                  <a:lnTo>
                    <a:pt x="43345" y="2298"/>
                  </a:lnTo>
                  <a:lnTo>
                    <a:pt x="41668" y="0"/>
                  </a:lnTo>
                  <a:lnTo>
                    <a:pt x="0" y="0"/>
                  </a:lnTo>
                  <a:lnTo>
                    <a:pt x="355" y="2933"/>
                  </a:lnTo>
                  <a:lnTo>
                    <a:pt x="13144" y="40957"/>
                  </a:lnTo>
                  <a:lnTo>
                    <a:pt x="17805" y="43192"/>
                  </a:lnTo>
                  <a:lnTo>
                    <a:pt x="26555" y="55092"/>
                  </a:lnTo>
                  <a:lnTo>
                    <a:pt x="55448" y="55092"/>
                  </a:lnTo>
                  <a:lnTo>
                    <a:pt x="55448" y="52476"/>
                  </a:lnTo>
                  <a:lnTo>
                    <a:pt x="55448" y="49872"/>
                  </a:lnTo>
                  <a:lnTo>
                    <a:pt x="55448" y="17119"/>
                  </a:lnTo>
                  <a:lnTo>
                    <a:pt x="55448" y="15024"/>
                  </a:lnTo>
                  <a:lnTo>
                    <a:pt x="55448" y="13690"/>
                  </a:lnTo>
                  <a:close/>
                </a:path>
              </a:pathLst>
            </a:custGeom>
            <a:solidFill>
              <a:srgbClr val="D7E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8" name="object 259">
              <a:extLst>
                <a:ext uri="{FF2B5EF4-FFF2-40B4-BE49-F238E27FC236}">
                  <a16:creationId xmlns:a16="http://schemas.microsoft.com/office/drawing/2014/main" id="{C6D28B64-EBC1-75EA-4A7E-A4E345798678}"/>
                </a:ext>
              </a:extLst>
            </p:cNvPr>
            <p:cNvGrpSpPr/>
            <p:nvPr/>
          </p:nvGrpSpPr>
          <p:grpSpPr>
            <a:xfrm>
              <a:off x="1014979" y="3700250"/>
              <a:ext cx="3191510" cy="4761865"/>
              <a:chOff x="9786001" y="3051033"/>
              <a:chExt cx="3191510" cy="4761865"/>
            </a:xfrm>
          </p:grpSpPr>
          <p:pic>
            <p:nvPicPr>
              <p:cNvPr id="9" name="object 260">
                <a:extLst>
                  <a:ext uri="{FF2B5EF4-FFF2-40B4-BE49-F238E27FC236}">
                    <a16:creationId xmlns:a16="http://schemas.microsoft.com/office/drawing/2014/main" id="{D5B53FEC-FABF-6303-CE98-503B422FF86E}"/>
                  </a:ext>
                </a:extLst>
              </p:cNvPr>
              <p:cNvPicPr/>
              <p:nvPr/>
            </p:nvPicPr>
            <p:blipFill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86001" y="3051033"/>
                <a:ext cx="2881012" cy="4761449"/>
              </a:xfrm>
              <a:prstGeom prst="rect">
                <a:avLst/>
              </a:prstGeom>
            </p:spPr>
          </p:pic>
          <p:pic>
            <p:nvPicPr>
              <p:cNvPr id="10" name="object 261">
                <a:extLst>
                  <a:ext uri="{FF2B5EF4-FFF2-40B4-BE49-F238E27FC236}">
                    <a16:creationId xmlns:a16="http://schemas.microsoft.com/office/drawing/2014/main" id="{43AE91DE-3215-094D-297F-5F9214B8A2F5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64279" y="4022280"/>
                <a:ext cx="1153223" cy="1173708"/>
              </a:xfrm>
              <a:prstGeom prst="rect">
                <a:avLst/>
              </a:prstGeom>
            </p:spPr>
          </p:pic>
          <p:pic>
            <p:nvPicPr>
              <p:cNvPr id="11" name="object 262">
                <a:extLst>
                  <a:ext uri="{FF2B5EF4-FFF2-40B4-BE49-F238E27FC236}">
                    <a16:creationId xmlns:a16="http://schemas.microsoft.com/office/drawing/2014/main" id="{DD6FDC0E-2F98-6B9E-4F0D-57B3CEC43ABA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28147" y="5992012"/>
                <a:ext cx="889355" cy="889355"/>
              </a:xfrm>
              <a:prstGeom prst="rect">
                <a:avLst/>
              </a:prstGeom>
            </p:spPr>
          </p:pic>
          <p:pic>
            <p:nvPicPr>
              <p:cNvPr id="12" name="object 263">
                <a:extLst>
                  <a:ext uri="{FF2B5EF4-FFF2-40B4-BE49-F238E27FC236}">
                    <a16:creationId xmlns:a16="http://schemas.microsoft.com/office/drawing/2014/main" id="{ECEF718E-3101-1465-A0F4-6D77D9A6CEF0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12714" y="3712413"/>
                <a:ext cx="889368" cy="901700"/>
              </a:xfrm>
              <a:prstGeom prst="rect">
                <a:avLst/>
              </a:prstGeom>
            </p:spPr>
          </p:pic>
          <p:pic>
            <p:nvPicPr>
              <p:cNvPr id="13" name="object 264">
                <a:extLst>
                  <a:ext uri="{FF2B5EF4-FFF2-40B4-BE49-F238E27FC236}">
                    <a16:creationId xmlns:a16="http://schemas.microsoft.com/office/drawing/2014/main" id="{7DCAB2E2-CCBA-E020-51B9-6EAA8589B770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25097" y="5428408"/>
                <a:ext cx="1352067" cy="1352045"/>
              </a:xfrm>
              <a:prstGeom prst="rect">
                <a:avLst/>
              </a:prstGeom>
            </p:spPr>
          </p:pic>
        </p:grpSp>
        <p:sp>
          <p:nvSpPr>
            <p:cNvPr id="14" name="object 265">
              <a:extLst>
                <a:ext uri="{FF2B5EF4-FFF2-40B4-BE49-F238E27FC236}">
                  <a16:creationId xmlns:a16="http://schemas.microsoft.com/office/drawing/2014/main" id="{F67E02B5-373A-576E-2E24-F9883B4401EC}"/>
                </a:ext>
              </a:extLst>
            </p:cNvPr>
            <p:cNvSpPr/>
            <p:nvPr/>
          </p:nvSpPr>
          <p:spPr>
            <a:xfrm>
              <a:off x="1127155" y="8974639"/>
              <a:ext cx="641985" cy="310515"/>
            </a:xfrm>
            <a:custGeom>
              <a:avLst/>
              <a:gdLst/>
              <a:ahLst/>
              <a:cxnLst/>
              <a:rect l="l" t="t" r="r" b="b"/>
              <a:pathLst>
                <a:path w="641984" h="310515">
                  <a:moveTo>
                    <a:pt x="641400" y="88633"/>
                  </a:moveTo>
                  <a:lnTo>
                    <a:pt x="640118" y="87884"/>
                  </a:lnTo>
                  <a:lnTo>
                    <a:pt x="613244" y="70726"/>
                  </a:lnTo>
                  <a:lnTo>
                    <a:pt x="589737" y="54495"/>
                  </a:lnTo>
                  <a:lnTo>
                    <a:pt x="567575" y="39611"/>
                  </a:lnTo>
                  <a:lnTo>
                    <a:pt x="519201" y="15455"/>
                  </a:lnTo>
                  <a:lnTo>
                    <a:pt x="475945" y="5232"/>
                  </a:lnTo>
                  <a:lnTo>
                    <a:pt x="407200" y="0"/>
                  </a:lnTo>
                  <a:lnTo>
                    <a:pt x="401434" y="0"/>
                  </a:lnTo>
                  <a:lnTo>
                    <a:pt x="388124" y="254"/>
                  </a:lnTo>
                  <a:lnTo>
                    <a:pt x="387375" y="1130"/>
                  </a:lnTo>
                  <a:lnTo>
                    <a:pt x="363423" y="20650"/>
                  </a:lnTo>
                  <a:lnTo>
                    <a:pt x="334721" y="31826"/>
                  </a:lnTo>
                  <a:lnTo>
                    <a:pt x="302361" y="37134"/>
                  </a:lnTo>
                  <a:lnTo>
                    <a:pt x="267411" y="38989"/>
                  </a:lnTo>
                  <a:lnTo>
                    <a:pt x="231140" y="39916"/>
                  </a:lnTo>
                  <a:lnTo>
                    <a:pt x="194716" y="42468"/>
                  </a:lnTo>
                  <a:lnTo>
                    <a:pt x="159321" y="49263"/>
                  </a:lnTo>
                  <a:lnTo>
                    <a:pt x="126149" y="62953"/>
                  </a:lnTo>
                  <a:lnTo>
                    <a:pt x="100342" y="83629"/>
                  </a:lnTo>
                  <a:lnTo>
                    <a:pt x="85509" y="100418"/>
                  </a:lnTo>
                  <a:lnTo>
                    <a:pt x="85509" y="304965"/>
                  </a:lnTo>
                  <a:lnTo>
                    <a:pt x="83845" y="304914"/>
                  </a:lnTo>
                  <a:lnTo>
                    <a:pt x="82804" y="304469"/>
                  </a:lnTo>
                  <a:lnTo>
                    <a:pt x="82105" y="304165"/>
                  </a:lnTo>
                  <a:lnTo>
                    <a:pt x="81724" y="303618"/>
                  </a:lnTo>
                  <a:lnTo>
                    <a:pt x="85509" y="304965"/>
                  </a:lnTo>
                  <a:lnTo>
                    <a:pt x="85509" y="100418"/>
                  </a:lnTo>
                  <a:lnTo>
                    <a:pt x="77546" y="109423"/>
                  </a:lnTo>
                  <a:lnTo>
                    <a:pt x="54114" y="135369"/>
                  </a:lnTo>
                  <a:lnTo>
                    <a:pt x="26593" y="156324"/>
                  </a:lnTo>
                  <a:lnTo>
                    <a:pt x="190" y="162953"/>
                  </a:lnTo>
                  <a:lnTo>
                    <a:pt x="114" y="164998"/>
                  </a:lnTo>
                  <a:lnTo>
                    <a:pt x="5461" y="220002"/>
                  </a:lnTo>
                  <a:lnTo>
                    <a:pt x="21043" y="256438"/>
                  </a:lnTo>
                  <a:lnTo>
                    <a:pt x="75641" y="303987"/>
                  </a:lnTo>
                  <a:lnTo>
                    <a:pt x="78155" y="307924"/>
                  </a:lnTo>
                  <a:lnTo>
                    <a:pt x="81940" y="310273"/>
                  </a:lnTo>
                  <a:lnTo>
                    <a:pt x="85979" y="310210"/>
                  </a:lnTo>
                  <a:lnTo>
                    <a:pt x="91579" y="309041"/>
                  </a:lnTo>
                  <a:lnTo>
                    <a:pt x="97193" y="306260"/>
                  </a:lnTo>
                  <a:lnTo>
                    <a:pt x="98844" y="305193"/>
                  </a:lnTo>
                  <a:lnTo>
                    <a:pt x="103073" y="302475"/>
                  </a:lnTo>
                  <a:lnTo>
                    <a:pt x="141935" y="287185"/>
                  </a:lnTo>
                  <a:lnTo>
                    <a:pt x="144868" y="287185"/>
                  </a:lnTo>
                  <a:lnTo>
                    <a:pt x="155600" y="288531"/>
                  </a:lnTo>
                  <a:lnTo>
                    <a:pt x="155727" y="288544"/>
                  </a:lnTo>
                  <a:lnTo>
                    <a:pt x="200990" y="301282"/>
                  </a:lnTo>
                  <a:lnTo>
                    <a:pt x="250469" y="304101"/>
                  </a:lnTo>
                  <a:lnTo>
                    <a:pt x="291985" y="302729"/>
                  </a:lnTo>
                  <a:lnTo>
                    <a:pt x="335749" y="298869"/>
                  </a:lnTo>
                  <a:lnTo>
                    <a:pt x="380733" y="292798"/>
                  </a:lnTo>
                  <a:lnTo>
                    <a:pt x="424408" y="284924"/>
                  </a:lnTo>
                  <a:lnTo>
                    <a:pt x="465226" y="275590"/>
                  </a:lnTo>
                  <a:lnTo>
                    <a:pt x="531241" y="253822"/>
                  </a:lnTo>
                  <a:lnTo>
                    <a:pt x="554774" y="239814"/>
                  </a:lnTo>
                  <a:lnTo>
                    <a:pt x="556437" y="237667"/>
                  </a:lnTo>
                  <a:lnTo>
                    <a:pt x="640854" y="129184"/>
                  </a:lnTo>
                  <a:lnTo>
                    <a:pt x="641400" y="128460"/>
                  </a:lnTo>
                  <a:lnTo>
                    <a:pt x="641400" y="127584"/>
                  </a:lnTo>
                  <a:lnTo>
                    <a:pt x="641400" y="125971"/>
                  </a:lnTo>
                  <a:lnTo>
                    <a:pt x="641400" y="92379"/>
                  </a:lnTo>
                  <a:lnTo>
                    <a:pt x="641400" y="90119"/>
                  </a:lnTo>
                  <a:lnTo>
                    <a:pt x="641400" y="8863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266">
              <a:extLst>
                <a:ext uri="{FF2B5EF4-FFF2-40B4-BE49-F238E27FC236}">
                  <a16:creationId xmlns:a16="http://schemas.microsoft.com/office/drawing/2014/main" id="{BE059E29-B96D-3775-18DC-E888321F28C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5248" y="5488369"/>
              <a:ext cx="158623" cy="118999"/>
            </a:xfrm>
            <a:prstGeom prst="rect">
              <a:avLst/>
            </a:prstGeom>
          </p:spPr>
        </p:pic>
        <p:sp>
          <p:nvSpPr>
            <p:cNvPr id="16" name="object 267">
              <a:extLst>
                <a:ext uri="{FF2B5EF4-FFF2-40B4-BE49-F238E27FC236}">
                  <a16:creationId xmlns:a16="http://schemas.microsoft.com/office/drawing/2014/main" id="{8ACBC400-7DB3-8D84-19EB-191B46C59CC1}"/>
                </a:ext>
              </a:extLst>
            </p:cNvPr>
            <p:cNvSpPr/>
            <p:nvPr/>
          </p:nvSpPr>
          <p:spPr>
            <a:xfrm>
              <a:off x="4233008" y="5685178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4">
                  <a:moveTo>
                    <a:pt x="19811" y="0"/>
                  </a:moveTo>
                  <a:lnTo>
                    <a:pt x="19811" y="19837"/>
                  </a:lnTo>
                  <a:lnTo>
                    <a:pt x="0" y="29756"/>
                  </a:lnTo>
                  <a:lnTo>
                    <a:pt x="0" y="39649"/>
                  </a:lnTo>
                  <a:lnTo>
                    <a:pt x="39687" y="39649"/>
                  </a:lnTo>
                  <a:lnTo>
                    <a:pt x="35419" y="21040"/>
                  </a:lnTo>
                  <a:lnTo>
                    <a:pt x="33840" y="13657"/>
                  </a:lnTo>
                  <a:lnTo>
                    <a:pt x="30216" y="9358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D7E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466D75-1237-D054-2DC3-D86AD35A7C6F}"/>
              </a:ext>
            </a:extLst>
          </p:cNvPr>
          <p:cNvSpPr txBox="1"/>
          <p:nvPr/>
        </p:nvSpPr>
        <p:spPr>
          <a:xfrm>
            <a:off x="563337" y="2233136"/>
            <a:ext cx="5731326" cy="151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29600"/>
              </a:lnSpc>
              <a:spcBef>
                <a:spcPts val="100"/>
              </a:spcBef>
            </a:pPr>
            <a:r>
              <a:rPr lang="en-US" altLang="ko-KR" sz="1200" spc="-50">
                <a:solidFill>
                  <a:srgbClr val="231F20"/>
                </a:solidFill>
                <a:latin typeface="+mn-ea"/>
                <a:cs typeface="Adobe Clean Han"/>
              </a:rPr>
              <a:t>2022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년 </a:t>
            </a:r>
            <a:r>
              <a:rPr lang="en-US" altLang="ko-KR" sz="1200" spc="-95">
                <a:solidFill>
                  <a:srgbClr val="231F20"/>
                </a:solidFill>
                <a:latin typeface="+mn-ea"/>
                <a:cs typeface="Adobe Clean Han"/>
              </a:rPr>
              <a:t>1</a:t>
            </a:r>
            <a:r>
              <a:rPr lang="ko-KR" altLang="en-US" sz="1200" spc="-95">
                <a:solidFill>
                  <a:srgbClr val="231F20"/>
                </a:solidFill>
                <a:latin typeface="+mn-ea"/>
                <a:cs typeface="Adobe Clean Han"/>
              </a:rPr>
              <a:t>월부터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en-US" altLang="ko-KR" sz="1200" spc="-80">
                <a:solidFill>
                  <a:srgbClr val="231F20"/>
                </a:solidFill>
                <a:latin typeface="+mn-ea"/>
                <a:cs typeface="Adobe Clean Han"/>
              </a:rPr>
              <a:t>10</a:t>
            </a:r>
            <a:r>
              <a:rPr lang="ko-KR" altLang="en-US" sz="1200" spc="-80">
                <a:solidFill>
                  <a:srgbClr val="231F20"/>
                </a:solidFill>
                <a:latin typeface="+mn-ea"/>
                <a:cs typeface="Adobe Clean Han"/>
              </a:rPr>
              <a:t>월까지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+mn-ea"/>
                <a:cs typeface="Adobe Clean Han"/>
              </a:rPr>
              <a:t>이동의자유맵에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제보된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배리어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+mn-ea"/>
                <a:cs typeface="Adobe Clean Han"/>
              </a:rPr>
              <a:t>유형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75">
                <a:solidFill>
                  <a:srgbClr val="231F20"/>
                </a:solidFill>
                <a:latin typeface="+mn-ea"/>
                <a:cs typeface="Adobe Clean Han"/>
              </a:rPr>
              <a:t>중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75">
                <a:solidFill>
                  <a:srgbClr val="231F20"/>
                </a:solidFill>
                <a:latin typeface="+mn-ea"/>
                <a:cs typeface="Adobe Clean Han"/>
              </a:rPr>
              <a:t>‘보행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">
                <a:solidFill>
                  <a:srgbClr val="231F20"/>
                </a:solidFill>
                <a:latin typeface="+mn-ea"/>
                <a:cs typeface="Adobe Clean Han"/>
              </a:rPr>
              <a:t>공간’에서 </a:t>
            </a:r>
            <a:r>
              <a:rPr lang="ko-KR" altLang="en-US" sz="1200" spc="-105">
                <a:solidFill>
                  <a:srgbClr val="231F20"/>
                </a:solidFill>
                <a:latin typeface="+mn-ea"/>
                <a:cs typeface="Adobe Clean Han"/>
              </a:rPr>
              <a:t>발생하는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+mn-ea"/>
                <a:cs typeface="Adobe Clean Han"/>
              </a:rPr>
              <a:t>배리어가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+mn-ea"/>
                <a:cs typeface="Adobe Clean Han"/>
              </a:rPr>
              <a:t>가장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+mn-ea"/>
                <a:cs typeface="Adobe Clean Han"/>
              </a:rPr>
              <a:t>많이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나타난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것으로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90">
                <a:solidFill>
                  <a:srgbClr val="231F20"/>
                </a:solidFill>
                <a:latin typeface="+mn-ea"/>
                <a:cs typeface="Adobe Clean Han"/>
              </a:rPr>
              <a:t>밝혀졌다</a:t>
            </a:r>
            <a:r>
              <a:rPr lang="en-US" altLang="ko-KR" sz="1200" spc="-90">
                <a:solidFill>
                  <a:srgbClr val="231F20"/>
                </a:solidFill>
                <a:latin typeface="+mn-ea"/>
                <a:cs typeface="Adobe Clean Han"/>
              </a:rPr>
              <a:t>.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75">
                <a:solidFill>
                  <a:srgbClr val="231F20"/>
                </a:solidFill>
                <a:latin typeface="+mn-ea"/>
                <a:cs typeface="Adobe Clean Han"/>
              </a:rPr>
              <a:t>‘보행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75">
                <a:solidFill>
                  <a:srgbClr val="231F20"/>
                </a:solidFill>
                <a:latin typeface="+mn-ea"/>
                <a:cs typeface="Adobe Clean Han"/>
              </a:rPr>
              <a:t>공간’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배리어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20">
                <a:solidFill>
                  <a:srgbClr val="231F20"/>
                </a:solidFill>
                <a:latin typeface="+mn-ea"/>
                <a:cs typeface="Adobe Clean Han"/>
              </a:rPr>
              <a:t>데이터는 </a:t>
            </a:r>
            <a:r>
              <a:rPr lang="ko-KR" altLang="en-US" sz="1200" spc="-95">
                <a:solidFill>
                  <a:srgbClr val="231F20"/>
                </a:solidFill>
                <a:latin typeface="+mn-ea"/>
                <a:cs typeface="Adobe Clean Han"/>
              </a:rPr>
              <a:t>전체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en-US" altLang="ko-KR" sz="1200" spc="-65">
                <a:solidFill>
                  <a:srgbClr val="231F20"/>
                </a:solidFill>
                <a:latin typeface="+mn-ea"/>
                <a:cs typeface="Adobe Clean Han"/>
              </a:rPr>
              <a:t>1,551</a:t>
            </a:r>
            <a:r>
              <a:rPr lang="ko-KR" altLang="en-US" sz="1200" spc="-65">
                <a:solidFill>
                  <a:srgbClr val="231F20"/>
                </a:solidFill>
                <a:latin typeface="+mn-ea"/>
                <a:cs typeface="Adobe Clean Han"/>
              </a:rPr>
              <a:t>개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75">
                <a:solidFill>
                  <a:srgbClr val="231F20"/>
                </a:solidFill>
                <a:latin typeface="+mn-ea"/>
                <a:cs typeface="Adobe Clean Han"/>
              </a:rPr>
              <a:t>중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en-US" altLang="ko-KR" sz="1200" spc="-65">
                <a:solidFill>
                  <a:srgbClr val="231F20"/>
                </a:solidFill>
                <a:latin typeface="+mn-ea"/>
                <a:cs typeface="Adobe Clean Han"/>
              </a:rPr>
              <a:t>1,027</a:t>
            </a:r>
            <a:r>
              <a:rPr lang="ko-KR" altLang="en-US" sz="1200" spc="-65">
                <a:solidFill>
                  <a:srgbClr val="231F20"/>
                </a:solidFill>
                <a:latin typeface="+mn-ea"/>
                <a:cs typeface="Adobe Clean Han"/>
              </a:rPr>
              <a:t>개로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+mn-ea"/>
                <a:cs typeface="Adobe Clean Han"/>
              </a:rPr>
              <a:t>전체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en-US" altLang="ko-KR" sz="1200" spc="-105">
                <a:solidFill>
                  <a:srgbClr val="231F20"/>
                </a:solidFill>
                <a:latin typeface="+mn-ea"/>
                <a:cs typeface="Adobe Clean Han"/>
              </a:rPr>
              <a:t>66%</a:t>
            </a:r>
            <a:r>
              <a:rPr lang="ko-KR" altLang="en-US" sz="1200" spc="-105">
                <a:solidFill>
                  <a:srgbClr val="231F20"/>
                </a:solidFill>
                <a:latin typeface="+mn-ea"/>
                <a:cs typeface="Adobe Clean Han"/>
              </a:rPr>
              <a:t>를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90">
                <a:solidFill>
                  <a:srgbClr val="231F20"/>
                </a:solidFill>
                <a:latin typeface="+mn-ea"/>
                <a:cs typeface="Adobe Clean Han"/>
              </a:rPr>
              <a:t>차지하였다</a:t>
            </a:r>
            <a:r>
              <a:rPr lang="en-US" altLang="ko-KR" sz="1200" spc="-90">
                <a:solidFill>
                  <a:srgbClr val="231F20"/>
                </a:solidFill>
                <a:latin typeface="+mn-ea"/>
                <a:cs typeface="Adobe Clean Han"/>
              </a:rPr>
              <a:t>.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+mn-ea"/>
                <a:cs typeface="Adobe Clean Han"/>
              </a:rPr>
              <a:t>보행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+mn-ea"/>
                <a:cs typeface="Adobe Clean Han"/>
              </a:rPr>
              <a:t>공간에서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접하는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20">
                <a:solidFill>
                  <a:srgbClr val="231F20"/>
                </a:solidFill>
                <a:latin typeface="+mn-ea"/>
                <a:cs typeface="Adobe Clean Han"/>
              </a:rPr>
              <a:t>배리어는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휠체어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+mn-ea"/>
                <a:cs typeface="Adobe Clean Han"/>
              </a:rPr>
              <a:t>이용자의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보행에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심각한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+mn-ea"/>
                <a:cs typeface="Adobe Clean Han"/>
              </a:rPr>
              <a:t>취약점으로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90">
                <a:solidFill>
                  <a:srgbClr val="231F20"/>
                </a:solidFill>
                <a:latin typeface="+mn-ea"/>
                <a:cs typeface="Adobe Clean Han"/>
              </a:rPr>
              <a:t>작용한다</a:t>
            </a:r>
            <a:r>
              <a:rPr lang="en-US" altLang="ko-KR" sz="1200" spc="-90">
                <a:solidFill>
                  <a:srgbClr val="231F20"/>
                </a:solidFill>
                <a:latin typeface="+mn-ea"/>
                <a:cs typeface="Adobe Clean Han"/>
              </a:rPr>
              <a:t>.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70">
                <a:solidFill>
                  <a:srgbClr val="231F20"/>
                </a:solidFill>
                <a:latin typeface="+mn-ea"/>
                <a:cs typeface="Adobe Clean Han"/>
              </a:rPr>
              <a:t>또한</a:t>
            </a:r>
            <a:r>
              <a:rPr lang="en-US" altLang="ko-KR" sz="1200" spc="-70">
                <a:solidFill>
                  <a:srgbClr val="231F20"/>
                </a:solidFill>
                <a:latin typeface="+mn-ea"/>
                <a:cs typeface="Adobe Clean Han"/>
              </a:rPr>
              <a:t>,</a:t>
            </a:r>
            <a:r>
              <a:rPr lang="ko-KR" altLang="en-US" sz="1200" spc="-5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제보한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+mn-ea"/>
                <a:cs typeface="Adobe Clean Han"/>
              </a:rPr>
              <a:t>배리어가</a:t>
            </a:r>
            <a:r>
              <a:rPr lang="ko-KR" altLang="en-US" sz="1200" spc="-4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70">
                <a:solidFill>
                  <a:srgbClr val="231F20"/>
                </a:solidFill>
                <a:latin typeface="+mn-ea"/>
                <a:cs typeface="Adobe Clean Han"/>
              </a:rPr>
              <a:t>배리어인</a:t>
            </a:r>
            <a:r>
              <a:rPr lang="ko-KR" altLang="en-US" sz="1200" spc="50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이유는</a:t>
            </a:r>
            <a:r>
              <a:rPr lang="ko-KR" altLang="en-US" sz="1200" spc="-3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+mn-ea"/>
                <a:cs typeface="Adobe Clean Han"/>
              </a:rPr>
              <a:t>마감</a:t>
            </a:r>
            <a:r>
              <a:rPr lang="ko-KR" altLang="en-US" sz="1200" spc="-3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en-US" altLang="ko-KR" sz="1200" spc="-90">
                <a:solidFill>
                  <a:srgbClr val="231F20"/>
                </a:solidFill>
                <a:latin typeface="+mn-ea"/>
                <a:cs typeface="Adobe Clean Han"/>
              </a:rPr>
              <a:t>35%(n=545),</a:t>
            </a:r>
            <a:r>
              <a:rPr lang="ko-KR" altLang="en-US" sz="1200" spc="-3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+mn-ea"/>
                <a:cs typeface="Adobe Clean Han"/>
              </a:rPr>
              <a:t>단차</a:t>
            </a:r>
            <a:r>
              <a:rPr lang="ko-KR" altLang="en-US" sz="1200" spc="-3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en-US" altLang="ko-KR" sz="1200" spc="-80">
                <a:solidFill>
                  <a:srgbClr val="231F20"/>
                </a:solidFill>
                <a:latin typeface="+mn-ea"/>
                <a:cs typeface="Adobe Clean Han"/>
              </a:rPr>
              <a:t>12%(n=192),</a:t>
            </a:r>
            <a:r>
              <a:rPr lang="ko-KR" altLang="en-US" sz="1200" spc="-3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통행폭</a:t>
            </a:r>
            <a:r>
              <a:rPr lang="ko-KR" altLang="en-US" sz="1200" spc="-3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en-US" altLang="ko-KR" sz="1200" spc="-80">
                <a:solidFill>
                  <a:srgbClr val="231F20"/>
                </a:solidFill>
                <a:latin typeface="+mn-ea"/>
                <a:cs typeface="Adobe Clean Han"/>
              </a:rPr>
              <a:t>12%(n=189),</a:t>
            </a:r>
            <a:r>
              <a:rPr lang="ko-KR" altLang="en-US" sz="1200" spc="-3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">
                <a:solidFill>
                  <a:srgbClr val="231F20"/>
                </a:solidFill>
                <a:latin typeface="+mn-ea"/>
                <a:cs typeface="Adobe Clean Han"/>
              </a:rPr>
              <a:t>경사</a:t>
            </a:r>
            <a:r>
              <a:rPr lang="en-US" altLang="ko-KR" sz="1200" spc="-10">
                <a:solidFill>
                  <a:srgbClr val="231F20"/>
                </a:solidFill>
                <a:latin typeface="+mn-ea"/>
                <a:cs typeface="Adobe Clean Han"/>
              </a:rPr>
              <a:t>11%(n=178),</a:t>
            </a:r>
            <a:endParaRPr lang="ko-KR" altLang="en-US" sz="1200">
              <a:latin typeface="+mn-ea"/>
              <a:cs typeface="Adobe Clean Han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lang="ko-KR" altLang="en-US" sz="1200" spc="-105">
                <a:solidFill>
                  <a:srgbClr val="231F20"/>
                </a:solidFill>
                <a:latin typeface="+mn-ea"/>
                <a:cs typeface="Adobe Clean Han"/>
              </a:rPr>
              <a:t>안내시설</a:t>
            </a:r>
            <a:r>
              <a:rPr lang="ko-KR" altLang="en-US" sz="1200" spc="-3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en-US" altLang="ko-KR" sz="1200" spc="-80">
                <a:solidFill>
                  <a:srgbClr val="231F20"/>
                </a:solidFill>
                <a:latin typeface="+mn-ea"/>
                <a:cs typeface="Adobe Clean Han"/>
              </a:rPr>
              <a:t>12.6%(n=196),</a:t>
            </a:r>
            <a:r>
              <a:rPr lang="ko-KR" altLang="en-US" sz="1200" spc="-3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+mn-ea"/>
                <a:cs typeface="Adobe Clean Han"/>
              </a:rPr>
              <a:t>높이</a:t>
            </a:r>
            <a:r>
              <a:rPr lang="ko-KR" altLang="en-US" sz="1200" spc="-2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en-US" altLang="ko-KR" sz="1200" spc="-75">
                <a:solidFill>
                  <a:srgbClr val="231F20"/>
                </a:solidFill>
                <a:latin typeface="+mn-ea"/>
                <a:cs typeface="Adobe Clean Han"/>
              </a:rPr>
              <a:t>9.2%(n=143),</a:t>
            </a:r>
            <a:r>
              <a:rPr lang="ko-KR" altLang="en-US" sz="1200" spc="-3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돌출물</a:t>
            </a:r>
            <a:r>
              <a:rPr lang="ko-KR" altLang="en-US" sz="1200" spc="-3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en-US" altLang="ko-KR" sz="1200" spc="-80">
                <a:solidFill>
                  <a:srgbClr val="231F20"/>
                </a:solidFill>
                <a:latin typeface="+mn-ea"/>
                <a:cs typeface="Adobe Clean Han"/>
              </a:rPr>
              <a:t>6.9%(n=108)</a:t>
            </a:r>
            <a:r>
              <a:rPr lang="ko-KR" altLang="en-US" sz="1200" spc="-25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+mn-ea"/>
                <a:cs typeface="Adobe Clean Han"/>
              </a:rPr>
              <a:t>순으로</a:t>
            </a:r>
            <a:r>
              <a:rPr lang="ko-KR" altLang="en-US" sz="1200" spc="-30">
                <a:solidFill>
                  <a:srgbClr val="231F20"/>
                </a:solidFill>
                <a:latin typeface="+mn-ea"/>
                <a:cs typeface="Adobe Clean Han"/>
              </a:rPr>
              <a:t> </a:t>
            </a:r>
            <a:r>
              <a:rPr lang="ko-KR" altLang="en-US" sz="1200" spc="-10">
                <a:solidFill>
                  <a:srgbClr val="231F20"/>
                </a:solidFill>
                <a:latin typeface="+mn-ea"/>
                <a:cs typeface="Adobe Clean Han"/>
              </a:rPr>
              <a:t>나타났다</a:t>
            </a:r>
            <a:r>
              <a:rPr lang="en-US" altLang="ko-KR" sz="1200" spc="-10">
                <a:solidFill>
                  <a:srgbClr val="231F20"/>
                </a:solidFill>
                <a:latin typeface="+mn-ea"/>
                <a:cs typeface="Adobe Clean Han"/>
              </a:rPr>
              <a:t>.</a:t>
            </a:r>
            <a:endParaRPr lang="ko-KR" altLang="en-US" sz="1200">
              <a:latin typeface="+mn-ea"/>
              <a:cs typeface="Adobe Clean Han"/>
            </a:endParaRPr>
          </a:p>
        </p:txBody>
      </p:sp>
    </p:spTree>
    <p:extLst>
      <p:ext uri="{BB962C8B-B14F-4D97-AF65-F5344CB8AC3E}">
        <p14:creationId xmlns:p14="http://schemas.microsoft.com/office/powerpoint/2010/main" val="289453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3BB739D-89E1-2D04-1FB5-4491F0B8035B}"/>
              </a:ext>
            </a:extLst>
          </p:cNvPr>
          <p:cNvSpPr txBox="1"/>
          <p:nvPr/>
        </p:nvSpPr>
        <p:spPr>
          <a:xfrm>
            <a:off x="570939" y="2073601"/>
            <a:ext cx="5367756" cy="5966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00"/>
              </a:lnSpc>
              <a:buFont typeface="+mj-lt"/>
              <a:buAutoNum type="arabicPeriod"/>
            </a:pPr>
            <a:r>
              <a:rPr lang="ko-KR" altLang="en-US" sz="1200" b="0" i="0" dirty="0">
                <a:effectLst/>
                <a:latin typeface="Söhne"/>
              </a:rPr>
              <a:t>서론</a:t>
            </a: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Söhne"/>
              </a:rPr>
              <a:t>연구 배경과 목적</a:t>
            </a: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Söhne"/>
              </a:rPr>
              <a:t>교통약자 이동권의 중요성과 이슈</a:t>
            </a:r>
            <a:endParaRPr lang="en-US" altLang="ko-KR" sz="1200" b="0" i="0" dirty="0">
              <a:effectLst/>
              <a:latin typeface="Söhne"/>
            </a:endParaRPr>
          </a:p>
          <a:p>
            <a:pPr lvl="1" algn="l">
              <a:lnSpc>
                <a:spcPts val="2000"/>
              </a:lnSpc>
            </a:pPr>
            <a:endParaRPr lang="ko-KR" altLang="en-US" sz="1200" b="0" i="0" dirty="0">
              <a:effectLst/>
              <a:latin typeface="Söhne"/>
            </a:endParaRPr>
          </a:p>
          <a:p>
            <a:pPr algn="l">
              <a:lnSpc>
                <a:spcPts val="2000"/>
              </a:lnSpc>
              <a:buFont typeface="+mj-lt"/>
              <a:buAutoNum type="arabicPeriod"/>
            </a:pPr>
            <a:r>
              <a:rPr lang="ko-KR" altLang="en-US" sz="1200" b="0" i="0" dirty="0">
                <a:effectLst/>
                <a:latin typeface="Söhne"/>
              </a:rPr>
              <a:t>교통약자 이동권의 개념과 의의</a:t>
            </a: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Söhne"/>
              </a:rPr>
              <a:t>교통약자의 정의와 분류</a:t>
            </a: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Söhne"/>
              </a:rPr>
              <a:t>교통약자 이동권의 개념과 범위</a:t>
            </a: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Söhne"/>
              </a:rPr>
              <a:t>교통약자 이동권의 중요성과 가치</a:t>
            </a:r>
            <a:endParaRPr lang="en-US" altLang="ko-KR" sz="1200" dirty="0">
              <a:latin typeface="Söhne"/>
            </a:endParaRPr>
          </a:p>
          <a:p>
            <a:pPr lvl="1" algn="l">
              <a:lnSpc>
                <a:spcPts val="2000"/>
              </a:lnSpc>
            </a:pPr>
            <a:endParaRPr lang="ko-KR" altLang="en-US" sz="1200" b="0" i="0" dirty="0">
              <a:effectLst/>
              <a:latin typeface="Söhne"/>
            </a:endParaRPr>
          </a:p>
          <a:p>
            <a:pPr algn="l">
              <a:lnSpc>
                <a:spcPts val="2000"/>
              </a:lnSpc>
              <a:buFont typeface="+mj-lt"/>
              <a:buAutoNum type="arabicPeriod"/>
            </a:pPr>
            <a:r>
              <a:rPr lang="ko-KR" altLang="en-US" sz="1200" b="0" i="0" dirty="0">
                <a:effectLst/>
                <a:latin typeface="Söhne"/>
              </a:rPr>
              <a:t>교통약자 </a:t>
            </a:r>
            <a:r>
              <a:rPr lang="ko-KR" altLang="en-US" sz="1200" b="0" i="0" dirty="0" err="1">
                <a:effectLst/>
                <a:latin typeface="Söhne"/>
              </a:rPr>
              <a:t>이동권</a:t>
            </a:r>
            <a:r>
              <a:rPr lang="ko-KR" altLang="en-US" sz="1200" b="0" i="0" dirty="0">
                <a:effectLst/>
                <a:latin typeface="Söhne"/>
              </a:rPr>
              <a:t> 제약 요인</a:t>
            </a: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Söhne"/>
              </a:rPr>
              <a:t>교통 시설 접근성과 대중교통 시스템의 물리적</a:t>
            </a:r>
            <a:r>
              <a:rPr lang="en-US" altLang="ko-KR" sz="1200" b="0" i="0" dirty="0">
                <a:effectLst/>
                <a:latin typeface="Söhne"/>
              </a:rPr>
              <a:t>, </a:t>
            </a:r>
            <a:r>
              <a:rPr lang="ko-KR" altLang="en-US" sz="1200" b="0" i="0" dirty="0">
                <a:effectLst/>
                <a:latin typeface="Söhne"/>
              </a:rPr>
              <a:t>기술적 장애 요소</a:t>
            </a: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Söhne"/>
              </a:rPr>
              <a:t>교통약자에 대한 사회적 인식과 제약</a:t>
            </a:r>
            <a:endParaRPr lang="en-US" altLang="ko-KR" sz="1200" b="0" i="0" dirty="0">
              <a:effectLst/>
              <a:latin typeface="Söhne"/>
            </a:endParaRPr>
          </a:p>
          <a:p>
            <a:pPr lvl="1" algn="l">
              <a:lnSpc>
                <a:spcPts val="2000"/>
              </a:lnSpc>
            </a:pPr>
            <a:endParaRPr lang="en-US" altLang="ko-KR" sz="1200" b="0" i="0" dirty="0">
              <a:effectLst/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b="0" i="0" dirty="0">
                <a:effectLst/>
                <a:latin typeface="Söhne"/>
              </a:rPr>
              <a:t>4. </a:t>
            </a:r>
            <a:r>
              <a:rPr lang="ko-KR" altLang="en-US" sz="1200" b="0" i="0" dirty="0">
                <a:effectLst/>
                <a:latin typeface="Söhne"/>
              </a:rPr>
              <a:t>교통약자 이동권을 위한 보조 수단과 서비스</a:t>
            </a: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öhne"/>
              </a:rPr>
              <a:t>교통약자 </a:t>
            </a:r>
            <a:r>
              <a:rPr lang="ko-KR" altLang="en-US" sz="1200" b="0" i="0" dirty="0">
                <a:effectLst/>
                <a:latin typeface="Söhne"/>
              </a:rPr>
              <a:t>대중교통 서비스 현황</a:t>
            </a:r>
            <a:endParaRPr lang="en-US" altLang="ko-KR" sz="1200" b="0" i="0" dirty="0">
              <a:effectLst/>
              <a:latin typeface="Söhne"/>
            </a:endParaRP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Söhne"/>
              </a:rPr>
              <a:t>DRT(Demand-Responsive Transit) </a:t>
            </a:r>
            <a:r>
              <a:rPr lang="ko-KR" altLang="en-US" sz="1200" b="0" i="0" dirty="0">
                <a:effectLst/>
                <a:latin typeface="Söhne"/>
              </a:rPr>
              <a:t>소개</a:t>
            </a:r>
          </a:p>
          <a:p>
            <a:pPr lvl="2" algn="l">
              <a:lnSpc>
                <a:spcPts val="2000"/>
              </a:lnSpc>
            </a:pPr>
            <a:r>
              <a:rPr lang="en-US" altLang="ko-KR" sz="1200" b="0" i="0" dirty="0">
                <a:effectLst/>
                <a:latin typeface="Söhne"/>
              </a:rPr>
              <a:t>1) DRT</a:t>
            </a:r>
            <a:r>
              <a:rPr lang="ko-KR" altLang="en-US" sz="1200" b="0" i="0" dirty="0">
                <a:effectLst/>
                <a:latin typeface="Söhne"/>
              </a:rPr>
              <a:t>의 개념과 특징</a:t>
            </a:r>
          </a:p>
          <a:p>
            <a:pPr lvl="2">
              <a:lnSpc>
                <a:spcPts val="2000"/>
              </a:lnSpc>
            </a:pPr>
            <a:r>
              <a:rPr lang="en-US" altLang="ko-KR" sz="1200" i="0" dirty="0">
                <a:effectLst/>
                <a:latin typeface="Söhne"/>
              </a:rPr>
              <a:t>2) </a:t>
            </a:r>
            <a:r>
              <a:rPr lang="ko-KR" altLang="en-US" sz="1200" i="0" dirty="0">
                <a:effectLst/>
                <a:latin typeface="Söhne"/>
              </a:rPr>
              <a:t>교통약자 </a:t>
            </a:r>
            <a:r>
              <a:rPr lang="ko-KR" altLang="en-US" sz="1200" i="0" dirty="0" err="1">
                <a:effectLst/>
                <a:latin typeface="Söhne"/>
              </a:rPr>
              <a:t>이동권</a:t>
            </a:r>
            <a:r>
              <a:rPr lang="ko-KR" altLang="en-US" sz="1200" i="0" dirty="0">
                <a:effectLst/>
                <a:latin typeface="Söhne"/>
              </a:rPr>
              <a:t> 보장에 대한 </a:t>
            </a:r>
            <a:r>
              <a:rPr lang="en-US" altLang="ko-KR" sz="1200" i="0" dirty="0">
                <a:effectLst/>
                <a:latin typeface="Söhne"/>
              </a:rPr>
              <a:t>DRT</a:t>
            </a:r>
            <a:r>
              <a:rPr lang="ko-KR" altLang="en-US" sz="1200" i="0" dirty="0">
                <a:effectLst/>
                <a:latin typeface="Söhne"/>
              </a:rPr>
              <a:t>의 장점</a:t>
            </a:r>
            <a:endParaRPr lang="en-US" altLang="ko-KR" sz="1200" i="0" dirty="0">
              <a:effectLst/>
              <a:latin typeface="Söhne"/>
            </a:endParaRPr>
          </a:p>
          <a:p>
            <a:pPr marL="1143000" lvl="2" indent="-2286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Söhne"/>
            </a:endParaRPr>
          </a:p>
          <a:p>
            <a:pPr algn="l">
              <a:lnSpc>
                <a:spcPts val="2000"/>
              </a:lnSpc>
            </a:pPr>
            <a:r>
              <a:rPr lang="en-US" altLang="ko-KR" sz="1200" b="0" i="0" dirty="0">
                <a:effectLst/>
                <a:latin typeface="Söhne"/>
              </a:rPr>
              <a:t>5. </a:t>
            </a:r>
            <a:r>
              <a:rPr lang="ko-KR" altLang="en-US" sz="1200" b="0" i="0" dirty="0">
                <a:effectLst/>
                <a:latin typeface="Söhne"/>
              </a:rPr>
              <a:t>이유 </a:t>
            </a:r>
            <a:r>
              <a:rPr lang="en-US" altLang="ko-KR" sz="1200" b="0" i="0" dirty="0">
                <a:effectLst/>
                <a:latin typeface="Söhne"/>
              </a:rPr>
              <a:t>DRT / </a:t>
            </a:r>
            <a:r>
              <a:rPr lang="ko-KR" altLang="en-US" sz="1200" b="0" i="0" dirty="0">
                <a:effectLst/>
                <a:latin typeface="Söhne"/>
              </a:rPr>
              <a:t>교통약자를 위한 성공적인 </a:t>
            </a:r>
            <a:r>
              <a:rPr lang="en-US" altLang="ko-KR" sz="1200" b="0" i="0" dirty="0">
                <a:effectLst/>
                <a:latin typeface="Söhne"/>
              </a:rPr>
              <a:t>DRT </a:t>
            </a:r>
            <a:r>
              <a:rPr lang="ko-KR" altLang="en-US" sz="1200" b="0" i="0" dirty="0">
                <a:effectLst/>
                <a:latin typeface="Söhne"/>
              </a:rPr>
              <a:t>시스템</a:t>
            </a: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Söhne"/>
              </a:rPr>
              <a:t>이유 </a:t>
            </a:r>
            <a:r>
              <a:rPr lang="en-US" altLang="ko-KR" sz="1200" b="0" i="0" dirty="0">
                <a:effectLst/>
                <a:latin typeface="Söhne"/>
              </a:rPr>
              <a:t>DRT</a:t>
            </a:r>
            <a:r>
              <a:rPr lang="ko-KR" altLang="en-US" sz="1200" b="0" i="0" dirty="0">
                <a:effectLst/>
                <a:latin typeface="Söhne"/>
              </a:rPr>
              <a:t> 소개</a:t>
            </a:r>
            <a:endParaRPr lang="en-US" altLang="ko-KR" sz="1200" dirty="0">
              <a:latin typeface="Söhne"/>
            </a:endParaRP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Söhne"/>
              </a:rPr>
              <a:t>이유</a:t>
            </a:r>
            <a:r>
              <a:rPr lang="en-US" altLang="ko-KR" sz="1200" dirty="0">
                <a:latin typeface="Söhne"/>
              </a:rPr>
              <a:t> DRT </a:t>
            </a:r>
            <a:r>
              <a:rPr lang="ko-KR" altLang="en-US" sz="1200" b="0" i="0" dirty="0">
                <a:effectLst/>
                <a:latin typeface="Söhne"/>
              </a:rPr>
              <a:t>서비스 도입현황 </a:t>
            </a:r>
            <a:endParaRPr lang="en-US" altLang="ko-KR" sz="1200" b="0" i="0" dirty="0">
              <a:effectLst/>
              <a:latin typeface="Söhne"/>
            </a:endParaRPr>
          </a:p>
          <a:p>
            <a:pPr marL="742950" lvl="1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öhne"/>
              </a:rPr>
              <a:t>이유 </a:t>
            </a:r>
            <a:r>
              <a:rPr lang="en-US" altLang="ko-KR" sz="1200" dirty="0">
                <a:latin typeface="Söhne"/>
              </a:rPr>
              <a:t>DRT </a:t>
            </a:r>
            <a:r>
              <a:rPr lang="ko-KR" altLang="en-US" sz="1200" dirty="0">
                <a:latin typeface="Söhne"/>
              </a:rPr>
              <a:t>연계 서비스 </a:t>
            </a:r>
            <a:endParaRPr lang="en-US" altLang="ko-KR" sz="1200" dirty="0">
              <a:latin typeface="Söhn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428F8E-B6D5-DE7D-42FC-949E5A045FF4}"/>
              </a:ext>
            </a:extLst>
          </p:cNvPr>
          <p:cNvSpPr/>
          <p:nvPr/>
        </p:nvSpPr>
        <p:spPr>
          <a:xfrm>
            <a:off x="2956769" y="536968"/>
            <a:ext cx="944462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0B5BBF-AA8F-402F-072E-12137FA2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94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C2D2B0-BD5F-1005-2831-E20B6E6BF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361E1-EC92-973D-DF5F-7AFB0C409BB3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2.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이동의자유맵 서비스 도입현황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A9275-B037-A61E-078D-E37C81D44FC3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기초자체단체 면적대비 배리어 수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2862F58-852C-4A63-2CBF-6B16694DCED7}"/>
              </a:ext>
            </a:extLst>
          </p:cNvPr>
          <p:cNvSpPr txBox="1"/>
          <p:nvPr/>
        </p:nvSpPr>
        <p:spPr>
          <a:xfrm>
            <a:off x="563337" y="2233136"/>
            <a:ext cx="5731326" cy="1751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95250" algn="just">
              <a:lnSpc>
                <a:spcPct val="129600"/>
              </a:lnSpc>
              <a:spcBef>
                <a:spcPts val="100"/>
              </a:spcBef>
            </a:pPr>
            <a:r>
              <a:rPr lang="ko-KR" altLang="en-US" sz="1200" spc="-120">
                <a:solidFill>
                  <a:srgbClr val="231F20"/>
                </a:solidFill>
                <a:latin typeface="Adobe Clean Han"/>
                <a:cs typeface="Adobe Clean Han"/>
              </a:rPr>
              <a:t>부산광역시에서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지역구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면적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대비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가장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많은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배리어가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있는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지역은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20">
                <a:solidFill>
                  <a:srgbClr val="231F20"/>
                </a:solidFill>
                <a:latin typeface="Adobe Clean Han"/>
                <a:cs typeface="Adobe Clean Han"/>
              </a:rPr>
              <a:t>부산광역시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수영구로</a:t>
            </a:r>
            <a:r>
              <a:rPr lang="ko-KR" altLang="en-US" sz="1200" spc="50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나타났다</a:t>
            </a:r>
            <a:r>
              <a:rPr lang="en-US" altLang="ko-KR" sz="1200" spc="-100">
                <a:solidFill>
                  <a:srgbClr val="231F20"/>
                </a:solidFill>
                <a:latin typeface="Adobe Clean Han"/>
                <a:cs typeface="Adobe Clean Han"/>
              </a:rPr>
              <a:t>.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수영구는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en-US" altLang="ko-KR" sz="1200" spc="-75">
                <a:solidFill>
                  <a:srgbClr val="231F20"/>
                </a:solidFill>
                <a:latin typeface="Adobe Clean Han"/>
                <a:cs typeface="Adobe Clean Han"/>
              </a:rPr>
              <a:t>10.2km²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면적에</a:t>
            </a:r>
            <a:r>
              <a:rPr lang="ko-KR" altLang="en-US" sz="1200" spc="12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en-US" altLang="ko-KR" sz="1200" spc="-90">
                <a:solidFill>
                  <a:srgbClr val="231F20"/>
                </a:solidFill>
                <a:latin typeface="Adobe Clean Han"/>
                <a:cs typeface="Adobe Clean Han"/>
              </a:rPr>
              <a:t>60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개의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배리어가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분포되어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있었는데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이는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en-US" altLang="ko-KR" sz="1200" spc="-100">
                <a:solidFill>
                  <a:srgbClr val="231F20"/>
                </a:solidFill>
                <a:latin typeface="Adobe Clean Han"/>
                <a:cs typeface="Adobe Clean Han"/>
              </a:rPr>
              <a:t>1km²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당</a:t>
            </a:r>
            <a:r>
              <a:rPr lang="ko-KR" altLang="en-US" sz="1200">
                <a:latin typeface="Adobe Clean Han"/>
                <a:cs typeface="Adobe Clean Han"/>
              </a:rPr>
              <a:t> </a:t>
            </a:r>
            <a:r>
              <a:rPr lang="en-US" altLang="ko-KR" sz="1200" spc="-80">
                <a:solidFill>
                  <a:srgbClr val="231F20"/>
                </a:solidFill>
                <a:latin typeface="Adobe Clean Han"/>
                <a:cs typeface="Adobe Clean Han"/>
              </a:rPr>
              <a:t>5.8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개에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달하는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수치다</a:t>
            </a:r>
            <a:r>
              <a:rPr lang="en-US" altLang="ko-KR" sz="1200" spc="-95">
                <a:solidFill>
                  <a:srgbClr val="231F20"/>
                </a:solidFill>
                <a:latin typeface="Adobe Clean Han"/>
                <a:cs typeface="Adobe Clean Han"/>
              </a:rPr>
              <a:t>.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수영구는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부산의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대표적인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관광지인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광안리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20">
                <a:solidFill>
                  <a:srgbClr val="231F20"/>
                </a:solidFill>
                <a:latin typeface="Adobe Clean Han"/>
                <a:cs typeface="Adobe Clean Han"/>
              </a:rPr>
              <a:t>해수욕장과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민락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25">
                <a:solidFill>
                  <a:srgbClr val="231F20"/>
                </a:solidFill>
                <a:latin typeface="Adobe Clean Han"/>
                <a:cs typeface="Adobe Clean Han"/>
              </a:rPr>
              <a:t>수변 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공원</a:t>
            </a:r>
            <a:r>
              <a:rPr lang="en-US" altLang="ko-KR" sz="1200" spc="-80">
                <a:solidFill>
                  <a:srgbClr val="231F20"/>
                </a:solidFill>
                <a:latin typeface="Adobe Clean Han"/>
                <a:cs typeface="Adobe Clean Han"/>
              </a:rPr>
              <a:t>, </a:t>
            </a:r>
            <a:r>
              <a:rPr lang="ko-KR" altLang="en-US" sz="1200" spc="-125">
                <a:solidFill>
                  <a:srgbClr val="231F20"/>
                </a:solidFill>
                <a:latin typeface="Adobe Clean Han"/>
                <a:cs typeface="Adobe Clean Han"/>
              </a:rPr>
              <a:t>광연리해변테마거리</a:t>
            </a:r>
            <a:r>
              <a:rPr lang="ko-KR" altLang="en-US" sz="1200" spc="-75">
                <a:solidFill>
                  <a:srgbClr val="231F20"/>
                </a:solidFill>
                <a:latin typeface="Adobe Clean Han"/>
                <a:cs typeface="Adobe Clean Han"/>
              </a:rPr>
              <a:t> 등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20">
                <a:solidFill>
                  <a:srgbClr val="231F20"/>
                </a:solidFill>
                <a:latin typeface="Adobe Clean Han"/>
                <a:cs typeface="Adobe Clean Han"/>
              </a:rPr>
              <a:t>시민들에게</a:t>
            </a:r>
            <a:r>
              <a:rPr lang="ko-KR" altLang="en-US" sz="1200" spc="-7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사랑받는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관광지가</a:t>
            </a:r>
            <a:r>
              <a:rPr lang="ko-KR" altLang="en-US" sz="1200" spc="-7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위치해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있는</a:t>
            </a:r>
            <a:r>
              <a:rPr lang="ko-KR" altLang="en-US" sz="1200" spc="-7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">
                <a:solidFill>
                  <a:srgbClr val="231F20"/>
                </a:solidFill>
                <a:latin typeface="Adobe Clean Han"/>
                <a:cs typeface="Adobe Clean Han"/>
              </a:rPr>
              <a:t>지역이다</a:t>
            </a:r>
            <a:r>
              <a:rPr lang="en-US" altLang="ko-KR" sz="1200" spc="-10">
                <a:solidFill>
                  <a:srgbClr val="231F20"/>
                </a:solidFill>
                <a:latin typeface="Adobe Clean Han"/>
                <a:cs typeface="Adobe Clean Han"/>
              </a:rPr>
              <a:t>. </a:t>
            </a:r>
            <a:r>
              <a:rPr lang="ko-KR" altLang="en-US" sz="1200" spc="-120">
                <a:solidFill>
                  <a:srgbClr val="231F20"/>
                </a:solidFill>
                <a:latin typeface="Adobe Clean Han"/>
                <a:cs typeface="Adobe Clean Han"/>
              </a:rPr>
              <a:t>수영구에는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주요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관광지가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밀집해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있지만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20">
                <a:solidFill>
                  <a:srgbClr val="231F20"/>
                </a:solidFill>
                <a:latin typeface="Adobe Clean Han"/>
                <a:cs typeface="Adobe Clean Han"/>
              </a:rPr>
              <a:t>교통약자를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위한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보행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환경은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미흡한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실정이기에</a:t>
            </a:r>
            <a:r>
              <a:rPr lang="ko-KR" altLang="en-US" sz="1200" spc="50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20">
                <a:solidFill>
                  <a:srgbClr val="231F20"/>
                </a:solidFill>
                <a:latin typeface="Adobe Clean Han"/>
                <a:cs typeface="Adobe Clean Han"/>
              </a:rPr>
              <a:t>보행환경을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점검하고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개선할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필요가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있다</a:t>
            </a:r>
            <a:r>
              <a:rPr lang="en-US" altLang="ko-KR" sz="1200" spc="-80">
                <a:solidFill>
                  <a:srgbClr val="231F20"/>
                </a:solidFill>
                <a:latin typeface="Adobe Clean Han"/>
                <a:cs typeface="Adobe Clean Han"/>
              </a:rPr>
              <a:t>.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수영구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뒤를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이어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동구</a:t>
            </a:r>
            <a:r>
              <a:rPr lang="en-US" altLang="ko-KR" sz="1200" spc="-80">
                <a:solidFill>
                  <a:srgbClr val="231F20"/>
                </a:solidFill>
                <a:latin typeface="Adobe Clean Han"/>
                <a:cs typeface="Adobe Clean Han"/>
              </a:rPr>
              <a:t>,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남구</a:t>
            </a:r>
            <a:r>
              <a:rPr lang="en-US" altLang="ko-KR" sz="1200" spc="-80">
                <a:solidFill>
                  <a:srgbClr val="231F20"/>
                </a:solidFill>
                <a:latin typeface="Adobe Clean Han"/>
                <a:cs typeface="Adobe Clean Han"/>
              </a:rPr>
              <a:t>,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해운대구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25">
                <a:solidFill>
                  <a:srgbClr val="231F20"/>
                </a:solidFill>
                <a:latin typeface="Adobe Clean Han"/>
                <a:cs typeface="Adobe Clean Han"/>
              </a:rPr>
              <a:t>등의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순위로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4">
                <a:solidFill>
                  <a:srgbClr val="231F20"/>
                </a:solidFill>
                <a:latin typeface="Adobe Clean Han"/>
                <a:cs typeface="Adobe Clean Han"/>
              </a:rPr>
              <a:t>배리어가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많은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10">
                <a:solidFill>
                  <a:srgbClr val="231F20"/>
                </a:solidFill>
                <a:latin typeface="Adobe Clean Han"/>
                <a:cs typeface="Adobe Clean Han"/>
              </a:rPr>
              <a:t>것으로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20">
                <a:solidFill>
                  <a:srgbClr val="231F20"/>
                </a:solidFill>
                <a:latin typeface="Adobe Clean Han"/>
                <a:cs typeface="Adobe Clean Han"/>
              </a:rPr>
              <a:t>나타났다</a:t>
            </a:r>
            <a:r>
              <a:rPr lang="en-US" altLang="ko-KR" sz="1200" spc="-20">
                <a:solidFill>
                  <a:srgbClr val="231F20"/>
                </a:solidFill>
                <a:latin typeface="Adobe Clean Han"/>
                <a:cs typeface="Adobe Clean Han"/>
              </a:rPr>
              <a:t>.</a:t>
            </a:r>
            <a:endParaRPr lang="ko-KR" altLang="en-US" sz="1200">
              <a:latin typeface="Adobe Clean Han"/>
              <a:cs typeface="Adobe Clean Han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C9E7AD3-C3BA-F02B-D645-E6466567043D}"/>
              </a:ext>
            </a:extLst>
          </p:cNvPr>
          <p:cNvGrpSpPr/>
          <p:nvPr/>
        </p:nvGrpSpPr>
        <p:grpSpPr>
          <a:xfrm>
            <a:off x="1509063" y="4307583"/>
            <a:ext cx="4420588" cy="4436367"/>
            <a:chOff x="1593284" y="3393183"/>
            <a:chExt cx="4420588" cy="4436367"/>
          </a:xfrm>
        </p:grpSpPr>
        <p:pic>
          <p:nvPicPr>
            <p:cNvPr id="124" name="object 4">
              <a:extLst>
                <a:ext uri="{FF2B5EF4-FFF2-40B4-BE49-F238E27FC236}">
                  <a16:creationId xmlns:a16="http://schemas.microsoft.com/office/drawing/2014/main" id="{69E8248C-B116-4997-66BD-EA963CDCCF1B}"/>
                </a:ext>
              </a:extLst>
            </p:cNvPr>
            <p:cNvPicPr/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3284" y="3393183"/>
              <a:ext cx="4359809" cy="4436367"/>
            </a:xfrm>
            <a:prstGeom prst="rect">
              <a:avLst/>
            </a:prstGeom>
          </p:spPr>
        </p:pic>
        <p:sp>
          <p:nvSpPr>
            <p:cNvPr id="125" name="object 5">
              <a:extLst>
                <a:ext uri="{FF2B5EF4-FFF2-40B4-BE49-F238E27FC236}">
                  <a16:creationId xmlns:a16="http://schemas.microsoft.com/office/drawing/2014/main" id="{F780EB5B-1398-090F-B6CD-6147A9945A58}"/>
                </a:ext>
              </a:extLst>
            </p:cNvPr>
            <p:cNvSpPr txBox="1"/>
            <p:nvPr/>
          </p:nvSpPr>
          <p:spPr>
            <a:xfrm>
              <a:off x="3950006" y="4690944"/>
              <a:ext cx="252729" cy="2508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29209" marR="5080" indent="-17145">
                <a:lnSpc>
                  <a:spcPct val="105400"/>
                </a:lnSpc>
                <a:spcBef>
                  <a:spcPts val="90"/>
                </a:spcBef>
              </a:pPr>
              <a:r>
                <a:rPr sz="700" b="1" spc="-114" dirty="0">
                  <a:latin typeface="Adobe Gothic Std B"/>
                  <a:cs typeface="Adobe Gothic Std B"/>
                </a:rPr>
                <a:t>금정구</a:t>
              </a:r>
              <a:r>
                <a:rPr sz="700" b="1" spc="500" dirty="0">
                  <a:latin typeface="Adobe Gothic Std B"/>
                  <a:cs typeface="Adobe Gothic Std B"/>
                </a:rPr>
                <a:t> </a:t>
              </a:r>
              <a:r>
                <a:rPr sz="700" b="1" spc="-45" dirty="0">
                  <a:latin typeface="Adobe Gothic Std B"/>
                  <a:cs typeface="Adobe Gothic Std B"/>
                </a:rPr>
                <a:t>(1.27)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26" name="object 6">
              <a:extLst>
                <a:ext uri="{FF2B5EF4-FFF2-40B4-BE49-F238E27FC236}">
                  <a16:creationId xmlns:a16="http://schemas.microsoft.com/office/drawing/2014/main" id="{CAC4747E-129F-F35D-D819-7611AD34AD9D}"/>
                </a:ext>
              </a:extLst>
            </p:cNvPr>
            <p:cNvSpPr txBox="1"/>
            <p:nvPr/>
          </p:nvSpPr>
          <p:spPr>
            <a:xfrm>
              <a:off x="3450917" y="4978519"/>
              <a:ext cx="220979" cy="2508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5080" indent="21590">
                <a:lnSpc>
                  <a:spcPct val="105400"/>
                </a:lnSpc>
                <a:spcBef>
                  <a:spcPts val="90"/>
                </a:spcBef>
              </a:pPr>
              <a:r>
                <a:rPr sz="700" b="1" spc="-35" dirty="0">
                  <a:latin typeface="Adobe Gothic Std B"/>
                  <a:cs typeface="Adobe Gothic Std B"/>
                </a:rPr>
                <a:t>북구</a:t>
              </a:r>
              <a:r>
                <a:rPr sz="700" b="1" spc="500" dirty="0">
                  <a:latin typeface="Adobe Gothic Std B"/>
                  <a:cs typeface="Adobe Gothic Std B"/>
                </a:rPr>
                <a:t> </a:t>
              </a:r>
              <a:r>
                <a:rPr sz="700" b="1" spc="-65" dirty="0">
                  <a:latin typeface="Adobe Gothic Std B"/>
                  <a:cs typeface="Adobe Gothic Std B"/>
                </a:rPr>
                <a:t>(2.71)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27" name="object 7">
              <a:extLst>
                <a:ext uri="{FF2B5EF4-FFF2-40B4-BE49-F238E27FC236}">
                  <a16:creationId xmlns:a16="http://schemas.microsoft.com/office/drawing/2014/main" id="{AE876063-51FA-2E9A-B50B-04D9D77B38B2}"/>
                </a:ext>
              </a:extLst>
            </p:cNvPr>
            <p:cNvSpPr txBox="1"/>
            <p:nvPr/>
          </p:nvSpPr>
          <p:spPr>
            <a:xfrm>
              <a:off x="3126854" y="5731986"/>
              <a:ext cx="779780" cy="24765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  <a:tabLst>
                  <a:tab pos="551180" algn="l"/>
                </a:tabLst>
              </a:pPr>
              <a:r>
                <a:rPr sz="700" b="1" spc="-25" dirty="0">
                  <a:latin typeface="Adobe Gothic Std B"/>
                  <a:cs typeface="Adobe Gothic Std B"/>
                </a:rPr>
                <a:t>사상구</a:t>
              </a:r>
              <a:r>
                <a:rPr sz="700" b="1" dirty="0">
                  <a:latin typeface="Adobe Gothic Std B"/>
                  <a:cs typeface="Adobe Gothic Std B"/>
                </a:rPr>
                <a:t>	</a:t>
              </a:r>
              <a:r>
                <a:rPr sz="700" b="1" spc="-25" dirty="0">
                  <a:latin typeface="Adobe Gothic Std B"/>
                  <a:cs typeface="Adobe Gothic Std B"/>
                </a:rPr>
                <a:t>(2.76)</a:t>
              </a:r>
              <a:endParaRPr sz="700">
                <a:latin typeface="Adobe Gothic Std B"/>
                <a:cs typeface="Adobe Gothic Std B"/>
              </a:endParaRPr>
            </a:p>
            <a:p>
              <a:pPr marL="21590">
                <a:lnSpc>
                  <a:spcPct val="100000"/>
                </a:lnSpc>
                <a:spcBef>
                  <a:spcPts val="20"/>
                </a:spcBef>
              </a:pPr>
              <a:r>
                <a:rPr sz="700" b="1" spc="-10" dirty="0">
                  <a:latin typeface="Adobe Gothic Std B"/>
                  <a:cs typeface="Adobe Gothic Std B"/>
                </a:rPr>
                <a:t>(2.37)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28" name="object 8">
              <a:extLst>
                <a:ext uri="{FF2B5EF4-FFF2-40B4-BE49-F238E27FC236}">
                  <a16:creationId xmlns:a16="http://schemas.microsoft.com/office/drawing/2014/main" id="{10EBEDF9-B09A-FE93-5FB1-EAD4743F49A1}"/>
                </a:ext>
              </a:extLst>
            </p:cNvPr>
            <p:cNvSpPr txBox="1"/>
            <p:nvPr/>
          </p:nvSpPr>
          <p:spPr>
            <a:xfrm>
              <a:off x="3877553" y="5151589"/>
              <a:ext cx="254635" cy="2508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4604" marR="5080" indent="-2540">
                <a:lnSpc>
                  <a:spcPct val="105400"/>
                </a:lnSpc>
                <a:spcBef>
                  <a:spcPts val="90"/>
                </a:spcBef>
              </a:pPr>
              <a:r>
                <a:rPr sz="700" b="1" spc="-110" dirty="0">
                  <a:latin typeface="Adobe Gothic Std B"/>
                  <a:cs typeface="Adobe Gothic Std B"/>
                </a:rPr>
                <a:t>동래구</a:t>
              </a:r>
              <a:r>
                <a:rPr sz="700" b="1" spc="500" dirty="0">
                  <a:latin typeface="Adobe Gothic Std B"/>
                  <a:cs typeface="Adobe Gothic Std B"/>
                </a:rPr>
                <a:t> </a:t>
              </a:r>
              <a:r>
                <a:rPr sz="700" b="1" spc="-25" dirty="0">
                  <a:latin typeface="Adobe Gothic Std B"/>
                  <a:cs typeface="Adobe Gothic Std B"/>
                </a:rPr>
                <a:t>(0.54)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29" name="object 9">
              <a:extLst>
                <a:ext uri="{FF2B5EF4-FFF2-40B4-BE49-F238E27FC236}">
                  <a16:creationId xmlns:a16="http://schemas.microsoft.com/office/drawing/2014/main" id="{EA5E1DA7-F365-806D-DFD0-1FD6BE6EF4A4}"/>
                </a:ext>
              </a:extLst>
            </p:cNvPr>
            <p:cNvSpPr txBox="1"/>
            <p:nvPr/>
          </p:nvSpPr>
          <p:spPr>
            <a:xfrm>
              <a:off x="3945414" y="5461559"/>
              <a:ext cx="252729" cy="13843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700" b="1" spc="-95" dirty="0">
                  <a:latin typeface="Adobe Gothic Std B"/>
                  <a:cs typeface="Adobe Gothic Std B"/>
                </a:rPr>
                <a:t>연제구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30" name="object 10">
              <a:extLst>
                <a:ext uri="{FF2B5EF4-FFF2-40B4-BE49-F238E27FC236}">
                  <a16:creationId xmlns:a16="http://schemas.microsoft.com/office/drawing/2014/main" id="{7F3FBB1B-247D-820D-627A-A5E08B1BFFD6}"/>
                </a:ext>
              </a:extLst>
            </p:cNvPr>
            <p:cNvSpPr txBox="1"/>
            <p:nvPr/>
          </p:nvSpPr>
          <p:spPr>
            <a:xfrm>
              <a:off x="3594390" y="5574003"/>
              <a:ext cx="872490" cy="13843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35"/>
                </a:spcBef>
              </a:pPr>
              <a:r>
                <a:rPr sz="1050" b="1" spc="-142" baseline="-27777" dirty="0">
                  <a:latin typeface="Adobe Gothic Std B"/>
                  <a:cs typeface="Adobe Gothic Std B"/>
                </a:rPr>
                <a:t>부산진구</a:t>
              </a:r>
              <a:r>
                <a:rPr sz="1050" b="1" spc="112" baseline="-27777" dirty="0">
                  <a:latin typeface="Adobe Gothic Std B"/>
                  <a:cs typeface="Adobe Gothic Std B"/>
                </a:rPr>
                <a:t> </a:t>
              </a:r>
              <a:r>
                <a:rPr sz="700" b="1" spc="-40" dirty="0">
                  <a:latin typeface="Adobe Gothic Std B"/>
                  <a:cs typeface="Adobe Gothic Std B"/>
                </a:rPr>
                <a:t>(1.07)</a:t>
              </a:r>
              <a:r>
                <a:rPr sz="700" b="1" spc="25" dirty="0">
                  <a:latin typeface="Adobe Gothic Std B"/>
                  <a:cs typeface="Adobe Gothic Std B"/>
                </a:rPr>
                <a:t> </a:t>
              </a:r>
              <a:r>
                <a:rPr sz="1050" b="1" spc="-37" baseline="-63492" dirty="0">
                  <a:latin typeface="Adobe Gothic Std B"/>
                  <a:cs typeface="Adobe Gothic Std B"/>
                </a:rPr>
                <a:t>수영구</a:t>
              </a:r>
              <a:endParaRPr sz="1050" baseline="-63492">
                <a:latin typeface="Adobe Gothic Std B"/>
                <a:cs typeface="Adobe Gothic Std B"/>
              </a:endParaRPr>
            </a:p>
          </p:txBody>
        </p:sp>
        <p:sp>
          <p:nvSpPr>
            <p:cNvPr id="131" name="object 11">
              <a:extLst>
                <a:ext uri="{FF2B5EF4-FFF2-40B4-BE49-F238E27FC236}">
                  <a16:creationId xmlns:a16="http://schemas.microsoft.com/office/drawing/2014/main" id="{EA940B75-EFA8-7F25-30F2-CBAA31BBBDCA}"/>
                </a:ext>
              </a:extLst>
            </p:cNvPr>
            <p:cNvSpPr txBox="1"/>
            <p:nvPr/>
          </p:nvSpPr>
          <p:spPr>
            <a:xfrm>
              <a:off x="4192984" y="5785959"/>
              <a:ext cx="247650" cy="13843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700" b="1" spc="-10" dirty="0">
                  <a:latin typeface="Adobe Gothic Std B"/>
                  <a:cs typeface="Adobe Gothic Std B"/>
                </a:rPr>
                <a:t>(5.88)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32" name="object 12">
              <a:extLst>
                <a:ext uri="{FF2B5EF4-FFF2-40B4-BE49-F238E27FC236}">
                  <a16:creationId xmlns:a16="http://schemas.microsoft.com/office/drawing/2014/main" id="{F8BF1A86-8480-4607-6709-AC21A72C722C}"/>
                </a:ext>
              </a:extLst>
            </p:cNvPr>
            <p:cNvSpPr txBox="1"/>
            <p:nvPr/>
          </p:nvSpPr>
          <p:spPr>
            <a:xfrm>
              <a:off x="4529444" y="5449940"/>
              <a:ext cx="328930" cy="2508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55244" marR="5080" indent="-43180">
                <a:lnSpc>
                  <a:spcPct val="105400"/>
                </a:lnSpc>
                <a:spcBef>
                  <a:spcPts val="90"/>
                </a:spcBef>
              </a:pPr>
              <a:r>
                <a:rPr sz="700" b="1" spc="-120" dirty="0">
                  <a:latin typeface="Adobe Gothic Std B"/>
                  <a:cs typeface="Adobe Gothic Std B"/>
                </a:rPr>
                <a:t>해운대구</a:t>
              </a:r>
              <a:r>
                <a:rPr sz="700" b="1" spc="500" dirty="0">
                  <a:latin typeface="Adobe Gothic Std B"/>
                  <a:cs typeface="Adobe Gothic Std B"/>
                </a:rPr>
                <a:t> </a:t>
              </a:r>
              <a:r>
                <a:rPr sz="700" b="1" spc="-10" dirty="0">
                  <a:latin typeface="Adobe Gothic Std B"/>
                  <a:cs typeface="Adobe Gothic Std B"/>
                </a:rPr>
                <a:t>(3.07)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33" name="object 13">
              <a:extLst>
                <a:ext uri="{FF2B5EF4-FFF2-40B4-BE49-F238E27FC236}">
                  <a16:creationId xmlns:a16="http://schemas.microsoft.com/office/drawing/2014/main" id="{250543C6-968F-1FEB-30B9-5911A40B95FF}"/>
                </a:ext>
              </a:extLst>
            </p:cNvPr>
            <p:cNvSpPr txBox="1"/>
            <p:nvPr/>
          </p:nvSpPr>
          <p:spPr>
            <a:xfrm>
              <a:off x="4816225" y="4328126"/>
              <a:ext cx="264795" cy="2508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5080" indent="3810">
                <a:lnSpc>
                  <a:spcPct val="105400"/>
                </a:lnSpc>
                <a:spcBef>
                  <a:spcPts val="90"/>
                </a:spcBef>
              </a:pPr>
              <a:r>
                <a:rPr sz="700" b="1" spc="-95" dirty="0">
                  <a:latin typeface="Adobe Gothic Std B"/>
                  <a:cs typeface="Adobe Gothic Std B"/>
                </a:rPr>
                <a:t>기장군</a:t>
              </a:r>
              <a:r>
                <a:rPr sz="700" b="1" spc="500" dirty="0">
                  <a:latin typeface="Adobe Gothic Std B"/>
                  <a:cs typeface="Adobe Gothic Std B"/>
                </a:rPr>
                <a:t> </a:t>
              </a:r>
              <a:r>
                <a:rPr sz="700" b="1" spc="-10" dirty="0">
                  <a:latin typeface="Adobe Gothic Std B"/>
                  <a:cs typeface="Adobe Gothic Std B"/>
                </a:rPr>
                <a:t>(0.04)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34" name="object 14">
              <a:extLst>
                <a:ext uri="{FF2B5EF4-FFF2-40B4-BE49-F238E27FC236}">
                  <a16:creationId xmlns:a16="http://schemas.microsoft.com/office/drawing/2014/main" id="{08E18F02-838B-3823-FED7-72D078D00813}"/>
                </a:ext>
              </a:extLst>
            </p:cNvPr>
            <p:cNvSpPr txBox="1"/>
            <p:nvPr/>
          </p:nvSpPr>
          <p:spPr>
            <a:xfrm>
              <a:off x="2519958" y="5760472"/>
              <a:ext cx="264795" cy="2508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5080" indent="3810">
                <a:lnSpc>
                  <a:spcPct val="105400"/>
                </a:lnSpc>
                <a:spcBef>
                  <a:spcPts val="90"/>
                </a:spcBef>
              </a:pPr>
              <a:r>
                <a:rPr sz="700" b="1" spc="-95" dirty="0">
                  <a:latin typeface="Adobe Gothic Std B"/>
                  <a:cs typeface="Adobe Gothic Std B"/>
                </a:rPr>
                <a:t>강서구</a:t>
              </a:r>
              <a:r>
                <a:rPr sz="700" b="1" spc="500" dirty="0">
                  <a:latin typeface="Adobe Gothic Std B"/>
                  <a:cs typeface="Adobe Gothic Std B"/>
                </a:rPr>
                <a:t> </a:t>
              </a:r>
              <a:r>
                <a:rPr sz="700" b="1" spc="-10" dirty="0">
                  <a:latin typeface="Adobe Gothic Std B"/>
                  <a:cs typeface="Adobe Gothic Std B"/>
                </a:rPr>
                <a:t>(0.08)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35" name="object 15">
              <a:extLst>
                <a:ext uri="{FF2B5EF4-FFF2-40B4-BE49-F238E27FC236}">
                  <a16:creationId xmlns:a16="http://schemas.microsoft.com/office/drawing/2014/main" id="{DF7130C5-0F61-D884-9BE6-7B052BC88628}"/>
                </a:ext>
              </a:extLst>
            </p:cNvPr>
            <p:cNvSpPr txBox="1"/>
            <p:nvPr/>
          </p:nvSpPr>
          <p:spPr>
            <a:xfrm>
              <a:off x="3042922" y="6413302"/>
              <a:ext cx="252729" cy="2508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7780" marR="5080" indent="-5715">
                <a:lnSpc>
                  <a:spcPct val="105400"/>
                </a:lnSpc>
                <a:spcBef>
                  <a:spcPts val="90"/>
                </a:spcBef>
              </a:pPr>
              <a:r>
                <a:rPr sz="700" b="1" spc="-114" dirty="0">
                  <a:latin typeface="Adobe Gothic Std B"/>
                  <a:cs typeface="Adobe Gothic Std B"/>
                </a:rPr>
                <a:t>사하구</a:t>
              </a:r>
              <a:r>
                <a:rPr sz="700" b="1" spc="500" dirty="0">
                  <a:latin typeface="Adobe Gothic Std B"/>
                  <a:cs typeface="Adobe Gothic Std B"/>
                </a:rPr>
                <a:t> </a:t>
              </a:r>
              <a:r>
                <a:rPr sz="700" b="1" spc="-30" dirty="0">
                  <a:latin typeface="Adobe Gothic Std B"/>
                  <a:cs typeface="Adobe Gothic Std B"/>
                </a:rPr>
                <a:t>(0.55)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36" name="object 16">
              <a:extLst>
                <a:ext uri="{FF2B5EF4-FFF2-40B4-BE49-F238E27FC236}">
                  <a16:creationId xmlns:a16="http://schemas.microsoft.com/office/drawing/2014/main" id="{816F5282-9AE3-CD7E-BBAD-102F01D359E7}"/>
                </a:ext>
              </a:extLst>
            </p:cNvPr>
            <p:cNvSpPr txBox="1"/>
            <p:nvPr/>
          </p:nvSpPr>
          <p:spPr>
            <a:xfrm>
              <a:off x="3414461" y="6080093"/>
              <a:ext cx="177165" cy="13843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700" b="1" spc="-85" dirty="0">
                  <a:latin typeface="Adobe Gothic Std B"/>
                  <a:cs typeface="Adobe Gothic Std B"/>
                </a:rPr>
                <a:t>서구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37" name="object 17">
              <a:extLst>
                <a:ext uri="{FF2B5EF4-FFF2-40B4-BE49-F238E27FC236}">
                  <a16:creationId xmlns:a16="http://schemas.microsoft.com/office/drawing/2014/main" id="{B06D9EED-DD85-2ABB-76E9-0719D8289848}"/>
                </a:ext>
              </a:extLst>
            </p:cNvPr>
            <p:cNvSpPr txBox="1"/>
            <p:nvPr/>
          </p:nvSpPr>
          <p:spPr>
            <a:xfrm>
              <a:off x="3674703" y="6008785"/>
              <a:ext cx="177165" cy="13843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700" b="1" spc="-85" dirty="0">
                  <a:latin typeface="Adobe Gothic Std B"/>
                  <a:cs typeface="Adobe Gothic Std B"/>
                </a:rPr>
                <a:t>동구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38" name="object 18">
              <a:extLst>
                <a:ext uri="{FF2B5EF4-FFF2-40B4-BE49-F238E27FC236}">
                  <a16:creationId xmlns:a16="http://schemas.microsoft.com/office/drawing/2014/main" id="{A3615A2A-BC1E-3910-EBF4-CA0045EFA090}"/>
                </a:ext>
              </a:extLst>
            </p:cNvPr>
            <p:cNvSpPr txBox="1"/>
            <p:nvPr/>
          </p:nvSpPr>
          <p:spPr>
            <a:xfrm>
              <a:off x="3364359" y="6192537"/>
              <a:ext cx="518159" cy="13843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35"/>
                </a:spcBef>
              </a:pPr>
              <a:r>
                <a:rPr sz="700" b="1" spc="-10" dirty="0">
                  <a:latin typeface="Adobe Gothic Std B"/>
                  <a:cs typeface="Adobe Gothic Std B"/>
                </a:rPr>
                <a:t>(1.82)</a:t>
              </a:r>
              <a:r>
                <a:rPr sz="700" b="1" spc="229" dirty="0">
                  <a:latin typeface="Adobe Gothic Std B"/>
                  <a:cs typeface="Adobe Gothic Std B"/>
                </a:rPr>
                <a:t> </a:t>
              </a:r>
              <a:r>
                <a:rPr sz="1050" b="1" spc="-30" baseline="43650" dirty="0">
                  <a:latin typeface="Adobe Gothic Std B"/>
                  <a:cs typeface="Adobe Gothic Std B"/>
                </a:rPr>
                <a:t>(5.3)</a:t>
              </a:r>
              <a:endParaRPr sz="1050" baseline="43650">
                <a:latin typeface="Adobe Gothic Std B"/>
                <a:cs typeface="Adobe Gothic Std B"/>
              </a:endParaRPr>
            </a:p>
          </p:txBody>
        </p:sp>
        <p:sp>
          <p:nvSpPr>
            <p:cNvPr id="139" name="object 19">
              <a:extLst>
                <a:ext uri="{FF2B5EF4-FFF2-40B4-BE49-F238E27FC236}">
                  <a16:creationId xmlns:a16="http://schemas.microsoft.com/office/drawing/2014/main" id="{E99EAB9F-3693-2BE1-C161-C259C30478D6}"/>
                </a:ext>
              </a:extLst>
            </p:cNvPr>
            <p:cNvSpPr txBox="1"/>
            <p:nvPr/>
          </p:nvSpPr>
          <p:spPr>
            <a:xfrm>
              <a:off x="4039906" y="6106517"/>
              <a:ext cx="244475" cy="2508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5080" indent="31750">
                <a:lnSpc>
                  <a:spcPct val="105400"/>
                </a:lnSpc>
                <a:spcBef>
                  <a:spcPts val="90"/>
                </a:spcBef>
              </a:pPr>
              <a:r>
                <a:rPr sz="700" b="1" spc="-25" dirty="0">
                  <a:latin typeface="Adobe Gothic Std B"/>
                  <a:cs typeface="Adobe Gothic Std B"/>
                </a:rPr>
                <a:t>남구</a:t>
              </a:r>
              <a:r>
                <a:rPr sz="700" b="1" spc="500" dirty="0">
                  <a:latin typeface="Adobe Gothic Std B"/>
                  <a:cs typeface="Adobe Gothic Std B"/>
                </a:rPr>
                <a:t> </a:t>
              </a:r>
              <a:r>
                <a:rPr sz="700" b="1" spc="-35" dirty="0">
                  <a:latin typeface="Adobe Gothic Std B"/>
                  <a:cs typeface="Adobe Gothic Std B"/>
                </a:rPr>
                <a:t>(3.43)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40" name="object 20">
              <a:extLst>
                <a:ext uri="{FF2B5EF4-FFF2-40B4-BE49-F238E27FC236}">
                  <a16:creationId xmlns:a16="http://schemas.microsoft.com/office/drawing/2014/main" id="{054B82C5-0A85-497B-6041-AB5FF14240F8}"/>
                </a:ext>
              </a:extLst>
            </p:cNvPr>
            <p:cNvSpPr txBox="1"/>
            <p:nvPr/>
          </p:nvSpPr>
          <p:spPr>
            <a:xfrm>
              <a:off x="3682050" y="6453594"/>
              <a:ext cx="252729" cy="13843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700" b="1" spc="-95" dirty="0">
                  <a:latin typeface="Adobe Gothic Std B"/>
                  <a:cs typeface="Adobe Gothic Std B"/>
                </a:rPr>
                <a:t>영도구</a:t>
              </a:r>
              <a:endParaRPr sz="700">
                <a:latin typeface="Adobe Gothic Std B"/>
                <a:cs typeface="Adobe Gothic Std B"/>
              </a:endParaRPr>
            </a:p>
          </p:txBody>
        </p:sp>
        <p:sp>
          <p:nvSpPr>
            <p:cNvPr id="141" name="object 23">
              <a:extLst>
                <a:ext uri="{FF2B5EF4-FFF2-40B4-BE49-F238E27FC236}">
                  <a16:creationId xmlns:a16="http://schemas.microsoft.com/office/drawing/2014/main" id="{6DE255F1-CAFB-DCCE-9BAB-A7BCEC9E4272}"/>
                </a:ext>
              </a:extLst>
            </p:cNvPr>
            <p:cNvSpPr txBox="1"/>
            <p:nvPr/>
          </p:nvSpPr>
          <p:spPr>
            <a:xfrm>
              <a:off x="4969478" y="7567856"/>
              <a:ext cx="1044394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65" dirty="0">
                  <a:solidFill>
                    <a:srgbClr val="3D3C3B"/>
                  </a:solidFill>
                  <a:latin typeface="Adobe Clean Han"/>
                  <a:cs typeface="Adobe Clean Han"/>
                </a:rPr>
                <a:t>*</a:t>
              </a:r>
              <a:r>
                <a:rPr sz="800" spc="-50" dirty="0">
                  <a:solidFill>
                    <a:srgbClr val="3D3C3B"/>
                  </a:solidFill>
                  <a:latin typeface="Adobe Clean Han"/>
                  <a:cs typeface="Adobe Clean Han"/>
                </a:rPr>
                <a:t> </a:t>
              </a:r>
              <a:r>
                <a:rPr sz="800" spc="-85" dirty="0">
                  <a:solidFill>
                    <a:srgbClr val="3D3C3B"/>
                  </a:solidFill>
                  <a:latin typeface="Adobe Clean Han"/>
                  <a:cs typeface="Adobe Clean Han"/>
                </a:rPr>
                <a:t>(괄호)</a:t>
              </a:r>
              <a:r>
                <a:rPr sz="800" spc="-45" dirty="0">
                  <a:solidFill>
                    <a:srgbClr val="3D3C3B"/>
                  </a:solidFill>
                  <a:latin typeface="Adobe Clean Han"/>
                  <a:cs typeface="Adobe Clean Han"/>
                </a:rPr>
                <a:t> </a:t>
              </a:r>
              <a:r>
                <a:rPr sz="800" spc="-80" dirty="0">
                  <a:solidFill>
                    <a:srgbClr val="3D3C3B"/>
                  </a:solidFill>
                  <a:latin typeface="Adobe Clean Han"/>
                  <a:cs typeface="Adobe Clean Han"/>
                </a:rPr>
                <a:t>1km²</a:t>
              </a:r>
              <a:r>
                <a:rPr sz="800" spc="-45" dirty="0">
                  <a:solidFill>
                    <a:srgbClr val="3D3C3B"/>
                  </a:solidFill>
                  <a:latin typeface="Adobe Clean Han"/>
                  <a:cs typeface="Adobe Clean Han"/>
                </a:rPr>
                <a:t> </a:t>
              </a:r>
              <a:r>
                <a:rPr sz="800" spc="-65" dirty="0">
                  <a:solidFill>
                    <a:srgbClr val="3D3C3B"/>
                  </a:solidFill>
                  <a:latin typeface="Adobe Clean Han"/>
                  <a:cs typeface="Adobe Clean Han"/>
                </a:rPr>
                <a:t>당</a:t>
              </a:r>
              <a:r>
                <a:rPr sz="800" spc="-50" dirty="0">
                  <a:solidFill>
                    <a:srgbClr val="3D3C3B"/>
                  </a:solidFill>
                  <a:latin typeface="Adobe Clean Han"/>
                  <a:cs typeface="Adobe Clean Han"/>
                </a:rPr>
                <a:t> </a:t>
              </a:r>
              <a:r>
                <a:rPr sz="800" spc="-90" dirty="0">
                  <a:solidFill>
                    <a:srgbClr val="3D3C3B"/>
                  </a:solidFill>
                  <a:latin typeface="Adobe Clean Han"/>
                  <a:cs typeface="Adobe Clean Han"/>
                </a:rPr>
                <a:t>배리어</a:t>
              </a:r>
              <a:r>
                <a:rPr sz="800" spc="-45" dirty="0">
                  <a:solidFill>
                    <a:srgbClr val="3D3C3B"/>
                  </a:solidFill>
                  <a:latin typeface="Adobe Clean Han"/>
                  <a:cs typeface="Adobe Clean Han"/>
                </a:rPr>
                <a:t> </a:t>
              </a:r>
              <a:r>
                <a:rPr sz="800" spc="-50" dirty="0">
                  <a:solidFill>
                    <a:srgbClr val="3D3C3B"/>
                  </a:solidFill>
                  <a:latin typeface="Adobe Clean Han"/>
                  <a:cs typeface="Adobe Clean Han"/>
                </a:rPr>
                <a:t>수</a:t>
              </a:r>
              <a:endParaRPr sz="800">
                <a:latin typeface="Adobe Clean Han"/>
                <a:cs typeface="Adobe Clean H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314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9D4FD93-09F3-17DD-64E5-89CE91EB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63141-4628-906B-2268-31EDAC398E6A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2.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이동의자유맵 서비스 도입현황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4C37C-023A-44F8-3DF1-A10BFDCCC4A4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여정기록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96096-FECA-86A5-3384-9545B6546C21}"/>
              </a:ext>
            </a:extLst>
          </p:cNvPr>
          <p:cNvSpPr txBox="1"/>
          <p:nvPr/>
        </p:nvSpPr>
        <p:spPr>
          <a:xfrm>
            <a:off x="563337" y="2233136"/>
            <a:ext cx="5731326" cy="151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29600"/>
              </a:lnSpc>
              <a:spcBef>
                <a:spcPts val="100"/>
              </a:spcBef>
            </a:pP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전국에서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이동의자유맵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여정기록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가장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빈번하게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일어나는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곳은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부산광역시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25">
                <a:solidFill>
                  <a:srgbClr val="231F20"/>
                </a:solidFill>
                <a:latin typeface="Adobe Clean Han"/>
                <a:cs typeface="Adobe Clean Han"/>
              </a:rPr>
              <a:t>북구로 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나타났다</a:t>
            </a:r>
            <a:r>
              <a:rPr lang="en-US" altLang="ko-KR" sz="1200" spc="-90">
                <a:solidFill>
                  <a:srgbClr val="231F20"/>
                </a:solidFill>
                <a:latin typeface="Adobe Clean Han"/>
                <a:cs typeface="Adobe Clean Han"/>
              </a:rPr>
              <a:t>.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북구는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전체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en-US" altLang="ko-KR" sz="1200" spc="-80">
                <a:solidFill>
                  <a:srgbClr val="231F20"/>
                </a:solidFill>
                <a:latin typeface="Adobe Clean Han"/>
                <a:cs typeface="Adobe Clean Han"/>
              </a:rPr>
              <a:t>297</a:t>
            </a:r>
            <a:r>
              <a:rPr lang="ko-KR" altLang="en-US" sz="1200" spc="-80">
                <a:solidFill>
                  <a:srgbClr val="231F20"/>
                </a:solidFill>
                <a:latin typeface="Adobe Clean Han"/>
                <a:cs typeface="Adobe Clean Han"/>
              </a:rPr>
              <a:t>건의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여정기록이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제보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되었으며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이는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전체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">
                <a:solidFill>
                  <a:srgbClr val="231F20"/>
                </a:solidFill>
                <a:latin typeface="Adobe Clean Han"/>
                <a:cs typeface="Adobe Clean Han"/>
              </a:rPr>
              <a:t>여정기록의 </a:t>
            </a:r>
            <a:r>
              <a:rPr lang="en-US" altLang="ko-KR" sz="1200" spc="-90">
                <a:solidFill>
                  <a:srgbClr val="231F20"/>
                </a:solidFill>
                <a:latin typeface="Adobe Clean Han"/>
                <a:cs typeface="Adobe Clean Han"/>
              </a:rPr>
              <a:t>33%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를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차지하는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수치이다</a:t>
            </a:r>
            <a:r>
              <a:rPr lang="en-US" altLang="ko-KR" sz="1200" spc="-90">
                <a:solidFill>
                  <a:srgbClr val="231F20"/>
                </a:solidFill>
                <a:latin typeface="Adobe Clean Han"/>
                <a:cs typeface="Adobe Clean Han"/>
              </a:rPr>
              <a:t>.</a:t>
            </a:r>
            <a:r>
              <a:rPr lang="ko-KR" altLang="en-US" sz="1200" spc="-4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뒤를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이어</a:t>
            </a:r>
            <a:r>
              <a:rPr lang="ko-KR" altLang="en-US" sz="1200" spc="-4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0">
                <a:solidFill>
                  <a:srgbClr val="231F20"/>
                </a:solidFill>
                <a:latin typeface="Adobe Clean Han"/>
                <a:cs typeface="Adobe Clean Han"/>
              </a:rPr>
              <a:t>부산진구</a:t>
            </a:r>
            <a:r>
              <a:rPr lang="en-US" altLang="ko-KR" sz="1200" spc="-90">
                <a:solidFill>
                  <a:srgbClr val="231F20"/>
                </a:solidFill>
                <a:latin typeface="Adobe Clean Han"/>
                <a:cs typeface="Adobe Clean Han"/>
              </a:rPr>
              <a:t>,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양산시</a:t>
            </a:r>
            <a:r>
              <a:rPr lang="en-US" altLang="ko-KR" sz="1200" spc="-85">
                <a:solidFill>
                  <a:srgbClr val="231F20"/>
                </a:solidFill>
                <a:latin typeface="Adobe Clean Han"/>
                <a:cs typeface="Adobe Clean Han"/>
              </a:rPr>
              <a:t>,</a:t>
            </a:r>
            <a:r>
              <a:rPr lang="ko-KR" altLang="en-US" sz="1200" spc="-4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해운대구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순으로</a:t>
            </a:r>
            <a:r>
              <a:rPr lang="ko-KR" altLang="en-US" sz="1200" spc="-4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20">
                <a:solidFill>
                  <a:srgbClr val="231F20"/>
                </a:solidFill>
                <a:latin typeface="Adobe Clean Han"/>
                <a:cs typeface="Adobe Clean Han"/>
              </a:rPr>
              <a:t>여정기록이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빈번하게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제보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85">
                <a:solidFill>
                  <a:srgbClr val="231F20"/>
                </a:solidFill>
                <a:latin typeface="Adobe Clean Han"/>
                <a:cs typeface="Adobe Clean Han"/>
              </a:rPr>
              <a:t>되었다</a:t>
            </a:r>
            <a:r>
              <a:rPr lang="en-US" altLang="ko-KR" sz="1200" spc="-85">
                <a:solidFill>
                  <a:srgbClr val="231F20"/>
                </a:solidFill>
                <a:latin typeface="Adobe Clean Han"/>
                <a:cs typeface="Adobe Clean Han"/>
              </a:rPr>
              <a:t>.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제보된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여정기록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데이터는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휠체어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이용자가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안전하고</a:t>
            </a:r>
            <a:r>
              <a:rPr lang="ko-KR" altLang="en-US" sz="1200" spc="-4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70">
                <a:solidFill>
                  <a:srgbClr val="231F20"/>
                </a:solidFill>
                <a:latin typeface="Adobe Clean Han"/>
                <a:cs typeface="Adobe Clean Han"/>
              </a:rPr>
              <a:t>편안하게</a:t>
            </a:r>
            <a:r>
              <a:rPr lang="ko-KR" altLang="en-US" sz="1200" spc="50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이용할</a:t>
            </a:r>
            <a:r>
              <a:rPr lang="ko-KR" altLang="en-US" sz="1200" spc="-5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75">
                <a:solidFill>
                  <a:srgbClr val="231F20"/>
                </a:solidFill>
                <a:latin typeface="Adobe Clean Han"/>
                <a:cs typeface="Adobe Clean Han"/>
              </a:rPr>
              <a:t>수</a:t>
            </a:r>
            <a:r>
              <a:rPr lang="ko-KR" altLang="en-US" sz="1200" spc="-5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있는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보행로로</a:t>
            </a:r>
            <a:r>
              <a:rPr lang="ko-KR" altLang="en-US" sz="1200" spc="-5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이는</a:t>
            </a:r>
            <a:r>
              <a:rPr lang="ko-KR" altLang="en-US" sz="1200" spc="-5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추후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휠체어</a:t>
            </a:r>
            <a:r>
              <a:rPr lang="ko-KR" altLang="en-US" sz="1200" spc="-5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이용자를</a:t>
            </a:r>
            <a:r>
              <a:rPr lang="ko-KR" altLang="en-US" sz="1200" spc="-5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위한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최적</a:t>
            </a:r>
            <a:r>
              <a:rPr lang="ko-KR" altLang="en-US" sz="1200" spc="-5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95">
                <a:solidFill>
                  <a:srgbClr val="231F20"/>
                </a:solidFill>
                <a:latin typeface="Adobe Clean Han"/>
                <a:cs typeface="Adobe Clean Han"/>
              </a:rPr>
              <a:t>경로</a:t>
            </a:r>
            <a:r>
              <a:rPr lang="ko-KR" altLang="en-US" sz="1200" spc="-55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내비게이션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25">
                <a:solidFill>
                  <a:srgbClr val="231F20"/>
                </a:solidFill>
                <a:latin typeface="Adobe Clean Han"/>
                <a:cs typeface="Adobe Clean Han"/>
              </a:rPr>
              <a:t>개발에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활용하여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서비스를</a:t>
            </a:r>
            <a:r>
              <a:rPr lang="ko-KR" altLang="en-US" sz="1200" spc="-50">
                <a:solidFill>
                  <a:srgbClr val="231F20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200" spc="-100">
                <a:solidFill>
                  <a:srgbClr val="231F20"/>
                </a:solidFill>
                <a:latin typeface="Adobe Clean Han"/>
                <a:cs typeface="Adobe Clean Han"/>
              </a:rPr>
              <a:t>제공하고있다</a:t>
            </a:r>
            <a:r>
              <a:rPr lang="en-US" altLang="ko-KR" sz="1200" spc="-100">
                <a:solidFill>
                  <a:srgbClr val="231F20"/>
                </a:solidFill>
                <a:latin typeface="Adobe Clean Han"/>
                <a:cs typeface="Adobe Clean Han"/>
              </a:rPr>
              <a:t>.</a:t>
            </a:r>
            <a:endParaRPr lang="ko-KR" altLang="en-US" sz="1200">
              <a:latin typeface="Adobe Clean Han"/>
              <a:cs typeface="Adobe Clean Han"/>
            </a:endParaRPr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ACFF1434-52B4-9C3F-1A21-D31046644D9A}"/>
              </a:ext>
            </a:extLst>
          </p:cNvPr>
          <p:cNvSpPr txBox="1"/>
          <p:nvPr/>
        </p:nvSpPr>
        <p:spPr>
          <a:xfrm>
            <a:off x="725299" y="4344422"/>
            <a:ext cx="1208405" cy="8388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DEA900"/>
                </a:solidFill>
                <a:latin typeface="Adobe Gothic Std B"/>
                <a:cs typeface="Adobe Gothic Std B"/>
              </a:rPr>
              <a:t>이동의자유맵</a:t>
            </a:r>
            <a:endParaRPr sz="1000">
              <a:solidFill>
                <a:srgbClr val="DEA900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80" dirty="0">
                <a:solidFill>
                  <a:srgbClr val="DEA900"/>
                </a:solidFill>
                <a:latin typeface="Adobe Gothic Std B"/>
                <a:cs typeface="Adobe Gothic Std B"/>
              </a:rPr>
              <a:t>전체</a:t>
            </a:r>
            <a:r>
              <a:rPr sz="1000" b="1" spc="-35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195" dirty="0">
                <a:solidFill>
                  <a:srgbClr val="DEA900"/>
                </a:solidFill>
                <a:latin typeface="Adobe Gothic Std B"/>
                <a:cs typeface="Adobe Gothic Std B"/>
              </a:rPr>
              <a:t>여정기록</a:t>
            </a:r>
            <a:r>
              <a:rPr sz="1000" b="1" spc="-35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180" dirty="0">
                <a:solidFill>
                  <a:srgbClr val="DEA900"/>
                </a:solidFill>
                <a:latin typeface="Adobe Gothic Std B"/>
                <a:cs typeface="Adobe Gothic Std B"/>
              </a:rPr>
              <a:t>제보</a:t>
            </a:r>
            <a:r>
              <a:rPr sz="1000" b="1" spc="-35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160" dirty="0">
                <a:solidFill>
                  <a:srgbClr val="DEA900"/>
                </a:solidFill>
                <a:latin typeface="Adobe Gothic Std B"/>
                <a:cs typeface="Adobe Gothic Std B"/>
              </a:rPr>
              <a:t>건</a:t>
            </a:r>
            <a:r>
              <a:rPr sz="1000" b="1" spc="-35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50" dirty="0">
                <a:solidFill>
                  <a:srgbClr val="DEA900"/>
                </a:solidFill>
                <a:latin typeface="Adobe Gothic Std B"/>
                <a:cs typeface="Adobe Gothic Std B"/>
              </a:rPr>
              <a:t>수</a:t>
            </a:r>
            <a:endParaRPr sz="1000">
              <a:solidFill>
                <a:srgbClr val="DEA900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800" b="1" spc="-20" dirty="0">
                <a:solidFill>
                  <a:srgbClr val="231F20"/>
                </a:solidFill>
                <a:latin typeface="Source Han Sans KR"/>
                <a:cs typeface="Source Han Sans KR"/>
              </a:rPr>
              <a:t>892건</a:t>
            </a:r>
            <a:endParaRPr sz="1800">
              <a:latin typeface="Source Han Sans KR"/>
              <a:cs typeface="Source Han Sans KR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2022년</a:t>
            </a:r>
            <a:r>
              <a:rPr sz="800" spc="-50" dirty="0">
                <a:solidFill>
                  <a:srgbClr val="3D3C3B"/>
                </a:solidFill>
                <a:latin typeface="Adobe Clean Han"/>
                <a:cs typeface="Adobe Clean Han"/>
              </a:rPr>
              <a:t> </a:t>
            </a:r>
            <a:r>
              <a:rPr sz="800" spc="-55" dirty="0">
                <a:solidFill>
                  <a:srgbClr val="3D3C3B"/>
                </a:solidFill>
                <a:latin typeface="Adobe Clean Han"/>
                <a:cs typeface="Adobe Clean Han"/>
              </a:rPr>
              <a:t>1월</a:t>
            </a: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 </a:t>
            </a:r>
            <a:r>
              <a:rPr sz="800" spc="-85" dirty="0">
                <a:solidFill>
                  <a:srgbClr val="3D3C3B"/>
                </a:solidFill>
                <a:latin typeface="Adobe Clean Han"/>
                <a:cs typeface="Adobe Clean Han"/>
              </a:rPr>
              <a:t>~</a:t>
            </a: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 2022년</a:t>
            </a:r>
            <a:r>
              <a:rPr sz="800" spc="-50" dirty="0">
                <a:solidFill>
                  <a:srgbClr val="3D3C3B"/>
                </a:solidFill>
                <a:latin typeface="Adobe Clean Han"/>
                <a:cs typeface="Adobe Clean Han"/>
              </a:rPr>
              <a:t> </a:t>
            </a: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10월 </a:t>
            </a:r>
            <a:r>
              <a:rPr sz="800" spc="-40" dirty="0">
                <a:solidFill>
                  <a:srgbClr val="3D3C3B"/>
                </a:solidFill>
                <a:latin typeface="Adobe Clean Han"/>
                <a:cs typeface="Adobe Clean Han"/>
              </a:rPr>
              <a:t>기준</a:t>
            </a:r>
            <a:endParaRPr sz="800">
              <a:latin typeface="Adobe Clean Han"/>
              <a:cs typeface="Adobe Clean Han"/>
            </a:endParaRPr>
          </a:p>
        </p:txBody>
      </p:sp>
      <p:sp>
        <p:nvSpPr>
          <p:cNvPr id="8" name="object 28">
            <a:extLst>
              <a:ext uri="{FF2B5EF4-FFF2-40B4-BE49-F238E27FC236}">
                <a16:creationId xmlns:a16="http://schemas.microsoft.com/office/drawing/2014/main" id="{D392C0B2-BDCA-2219-0620-CA289FB23FA3}"/>
              </a:ext>
            </a:extLst>
          </p:cNvPr>
          <p:cNvSpPr txBox="1"/>
          <p:nvPr/>
        </p:nvSpPr>
        <p:spPr>
          <a:xfrm>
            <a:off x="2561299" y="4344422"/>
            <a:ext cx="1416050" cy="8388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DEA900"/>
                </a:solidFill>
                <a:latin typeface="Adobe Gothic Std B"/>
                <a:cs typeface="Adobe Gothic Std B"/>
              </a:rPr>
              <a:t>이동의자유맵</a:t>
            </a:r>
            <a:endParaRPr sz="1000">
              <a:solidFill>
                <a:srgbClr val="DEA900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80" dirty="0">
                <a:solidFill>
                  <a:srgbClr val="DEA900"/>
                </a:solidFill>
                <a:latin typeface="Adobe Gothic Std B"/>
                <a:cs typeface="Adobe Gothic Std B"/>
              </a:rPr>
              <a:t>전체</a:t>
            </a:r>
            <a:r>
              <a:rPr sz="1000" b="1" spc="-35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195" dirty="0">
                <a:solidFill>
                  <a:srgbClr val="DEA900"/>
                </a:solidFill>
                <a:latin typeface="Adobe Gothic Std B"/>
                <a:cs typeface="Adobe Gothic Std B"/>
              </a:rPr>
              <a:t>여정기록</a:t>
            </a:r>
            <a:r>
              <a:rPr sz="1000" b="1" spc="-35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180" dirty="0">
                <a:solidFill>
                  <a:srgbClr val="DEA900"/>
                </a:solidFill>
                <a:latin typeface="Adobe Gothic Std B"/>
                <a:cs typeface="Adobe Gothic Std B"/>
              </a:rPr>
              <a:t>제보</a:t>
            </a:r>
            <a:r>
              <a:rPr sz="1000" b="1" spc="-30" dirty="0">
                <a:solidFill>
                  <a:srgbClr val="DEA900"/>
                </a:solidFill>
                <a:latin typeface="Adobe Gothic Std B"/>
                <a:cs typeface="Adobe Gothic Std B"/>
              </a:rPr>
              <a:t> </a:t>
            </a:r>
            <a:r>
              <a:rPr sz="1000" b="1" spc="-125" dirty="0">
                <a:solidFill>
                  <a:srgbClr val="DEA900"/>
                </a:solidFill>
                <a:latin typeface="Adobe Gothic Std B"/>
                <a:cs typeface="Adobe Gothic Std B"/>
              </a:rPr>
              <a:t>거리(누적)</a:t>
            </a:r>
            <a:endParaRPr sz="1000">
              <a:solidFill>
                <a:srgbClr val="DEA900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800" b="1" spc="-10" dirty="0">
                <a:solidFill>
                  <a:srgbClr val="231F20"/>
                </a:solidFill>
                <a:latin typeface="Source Han Sans KR"/>
                <a:cs typeface="Source Han Sans KR"/>
              </a:rPr>
              <a:t>10,716km</a:t>
            </a:r>
            <a:endParaRPr sz="1800">
              <a:latin typeface="Source Han Sans KR"/>
              <a:cs typeface="Source Han Sans KR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2022년</a:t>
            </a:r>
            <a:r>
              <a:rPr sz="800" spc="-50" dirty="0">
                <a:solidFill>
                  <a:srgbClr val="3D3C3B"/>
                </a:solidFill>
                <a:latin typeface="Adobe Clean Han"/>
                <a:cs typeface="Adobe Clean Han"/>
              </a:rPr>
              <a:t> </a:t>
            </a:r>
            <a:r>
              <a:rPr sz="800" spc="-55" dirty="0">
                <a:solidFill>
                  <a:srgbClr val="3D3C3B"/>
                </a:solidFill>
                <a:latin typeface="Adobe Clean Han"/>
                <a:cs typeface="Adobe Clean Han"/>
              </a:rPr>
              <a:t>1월</a:t>
            </a: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 </a:t>
            </a:r>
            <a:r>
              <a:rPr sz="800" spc="-85" dirty="0">
                <a:solidFill>
                  <a:srgbClr val="3D3C3B"/>
                </a:solidFill>
                <a:latin typeface="Adobe Clean Han"/>
                <a:cs typeface="Adobe Clean Han"/>
              </a:rPr>
              <a:t>~</a:t>
            </a: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 2022년</a:t>
            </a:r>
            <a:r>
              <a:rPr sz="800" spc="-50" dirty="0">
                <a:solidFill>
                  <a:srgbClr val="3D3C3B"/>
                </a:solidFill>
                <a:latin typeface="Adobe Clean Han"/>
                <a:cs typeface="Adobe Clean Han"/>
              </a:rPr>
              <a:t> </a:t>
            </a:r>
            <a:r>
              <a:rPr sz="800" spc="-45" dirty="0">
                <a:solidFill>
                  <a:srgbClr val="3D3C3B"/>
                </a:solidFill>
                <a:latin typeface="Adobe Clean Han"/>
                <a:cs typeface="Adobe Clean Han"/>
              </a:rPr>
              <a:t>10월 </a:t>
            </a:r>
            <a:r>
              <a:rPr sz="800" spc="-25" dirty="0">
                <a:solidFill>
                  <a:srgbClr val="3D3C3B"/>
                </a:solidFill>
                <a:latin typeface="Adobe Clean Han"/>
                <a:cs typeface="Adobe Clean Han"/>
              </a:rPr>
              <a:t>기준</a:t>
            </a:r>
            <a:endParaRPr sz="800">
              <a:latin typeface="Adobe Clean Han"/>
              <a:cs typeface="Adobe Clean Han"/>
            </a:endParaRPr>
          </a:p>
        </p:txBody>
      </p:sp>
    </p:spTree>
    <p:extLst>
      <p:ext uri="{BB962C8B-B14F-4D97-AF65-F5344CB8AC3E}">
        <p14:creationId xmlns:p14="http://schemas.microsoft.com/office/powerpoint/2010/main" val="3364442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908B833-3033-F4E8-2D0F-13B3376C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12B00-2BED-EBEF-7DB7-DE3A14426FEB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3.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휠체어 내비게이션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B2535-378E-1A16-086A-425FB559BB62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휠체어 내비게이션 개발개요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0163093-8262-5E32-9757-78E02FCADF13}"/>
              </a:ext>
            </a:extLst>
          </p:cNvPr>
          <p:cNvGrpSpPr/>
          <p:nvPr/>
        </p:nvGrpSpPr>
        <p:grpSpPr>
          <a:xfrm>
            <a:off x="7364857" y="2902715"/>
            <a:ext cx="5503014" cy="2368024"/>
            <a:chOff x="124039" y="2040386"/>
            <a:chExt cx="7076677" cy="340199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F10990D-5AE3-4B9B-DA78-4EE8B19EA073}"/>
                </a:ext>
              </a:extLst>
            </p:cNvPr>
            <p:cNvSpPr/>
            <p:nvPr/>
          </p:nvSpPr>
          <p:spPr>
            <a:xfrm>
              <a:off x="4086017" y="2373589"/>
              <a:ext cx="2887407" cy="1298551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문화 공공 데이터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640460D-0DB6-6A2B-6CBE-BBE7D88927BE}"/>
                </a:ext>
              </a:extLst>
            </p:cNvPr>
            <p:cNvSpPr/>
            <p:nvPr/>
          </p:nvSpPr>
          <p:spPr>
            <a:xfrm>
              <a:off x="309422" y="2373590"/>
              <a:ext cx="2887407" cy="12985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이동의 자유 데이터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C06F887-6214-4E2C-4AD5-CE5C4D8F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168" y="2075512"/>
              <a:ext cx="378440" cy="3784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C582732-0B71-5B11-3969-1024C216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39" y="2107839"/>
              <a:ext cx="680651" cy="68065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F341A3F-E3D7-8D9C-AE7D-E9062958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76" y="2229606"/>
              <a:ext cx="542887" cy="48373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92E494F-2909-9098-53E9-32B1D56A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96" y="2040386"/>
              <a:ext cx="378440" cy="378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B0A8A17-4610-E228-9527-67C5F80A7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015" y="2158563"/>
              <a:ext cx="579201" cy="57920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A0470F3-A16A-B9D6-576A-5BB340635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18" y="2158563"/>
              <a:ext cx="458199" cy="476898"/>
            </a:xfrm>
            <a:prstGeom prst="rect">
              <a:avLst/>
            </a:prstGeom>
          </p:spPr>
        </p:pic>
        <p:sp>
          <p:nvSpPr>
            <p:cNvPr id="26" name="십자형 25">
              <a:extLst>
                <a:ext uri="{FF2B5EF4-FFF2-40B4-BE49-F238E27FC236}">
                  <a16:creationId xmlns:a16="http://schemas.microsoft.com/office/drawing/2014/main" id="{B6B27CFE-5D63-B9A2-33EB-68405DDBDD24}"/>
                </a:ext>
              </a:extLst>
            </p:cNvPr>
            <p:cNvSpPr/>
            <p:nvPr/>
          </p:nvSpPr>
          <p:spPr>
            <a:xfrm>
              <a:off x="3382212" y="2737764"/>
              <a:ext cx="483585" cy="493633"/>
            </a:xfrm>
            <a:prstGeom prst="plus">
              <a:avLst>
                <a:gd name="adj" fmla="val 4506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14874B-5AC9-8AA3-08FA-138827B308CD}"/>
                </a:ext>
              </a:extLst>
            </p:cNvPr>
            <p:cNvSpPr/>
            <p:nvPr/>
          </p:nvSpPr>
          <p:spPr>
            <a:xfrm>
              <a:off x="124039" y="3808600"/>
              <a:ext cx="2887607" cy="9060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배리어</a:t>
              </a:r>
              <a:r>
                <a:rPr lang="en-US" altLang="ko-KR" sz="1200" b="1" dirty="0"/>
                <a:t>(Barrier)</a:t>
              </a:r>
              <a:r>
                <a:rPr lang="ko-KR" altLang="en-US" sz="1200" b="1" dirty="0"/>
                <a:t> 위치 정보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배리어</a:t>
              </a:r>
              <a:r>
                <a:rPr lang="en-US" altLang="ko-KR" sz="1200" b="1" dirty="0"/>
                <a:t>(Barrier) </a:t>
              </a:r>
              <a:r>
                <a:rPr lang="ko-KR" altLang="en-US" sz="1200" b="1" dirty="0"/>
                <a:t>유형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교통약자 여정기록</a:t>
              </a:r>
              <a:endParaRPr lang="en-US" altLang="ko-KR" sz="1200" b="1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CC5C256-4B4B-5329-B6BA-461A39897FB1}"/>
                </a:ext>
              </a:extLst>
            </p:cNvPr>
            <p:cNvSpPr/>
            <p:nvPr/>
          </p:nvSpPr>
          <p:spPr>
            <a:xfrm>
              <a:off x="4063926" y="3868310"/>
              <a:ext cx="3136790" cy="1574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한국관광정책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부산광역시관광정보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시간대별 유동인구 현황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부산시 관광 정보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축제정보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행사정보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190E72B-4F06-2CAD-0479-221CF31BAFE6}"/>
              </a:ext>
            </a:extLst>
          </p:cNvPr>
          <p:cNvSpPr txBox="1"/>
          <p:nvPr/>
        </p:nvSpPr>
        <p:spPr>
          <a:xfrm>
            <a:off x="563337" y="2233136"/>
            <a:ext cx="5731326" cy="2319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교통약자를 위한 최적경로 알고리즘 고도화</a:t>
            </a:r>
          </a:p>
          <a:p>
            <a:pPr marL="12700" marR="5080" algn="just">
              <a:lnSpc>
                <a:spcPct val="200000"/>
              </a:lnSpc>
              <a:spcBef>
                <a:spcPts val="100"/>
              </a:spcBef>
            </a:pP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-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그래프 탐색 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A*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알고리즘 고도화</a:t>
            </a:r>
          </a:p>
          <a:p>
            <a:pPr marL="12700" marR="5080" algn="just">
              <a:lnSpc>
                <a:spcPct val="200000"/>
              </a:lnSpc>
              <a:spcBef>
                <a:spcPts val="100"/>
              </a:spcBef>
            </a:pP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- JPS algorithm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및 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Dijkstra algorithm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등을 이용한 최적경로 도출</a:t>
            </a:r>
          </a:p>
          <a:p>
            <a:pPr marL="12700" marR="5080" algn="just">
              <a:lnSpc>
                <a:spcPct val="200000"/>
              </a:lnSpc>
              <a:spcBef>
                <a:spcPts val="100"/>
              </a:spcBef>
            </a:pP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-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시공간적 군집분석 및 유동인구 군집별 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Hopspot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탐색 및 검증</a:t>
            </a:r>
          </a:p>
          <a:p>
            <a:pPr marL="12700" marR="5080" algn="just">
              <a:lnSpc>
                <a:spcPct val="200000"/>
              </a:lnSpc>
              <a:spcBef>
                <a:spcPts val="100"/>
              </a:spcBef>
            </a:pP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-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요일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,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시간대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,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계절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,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날씨 등의 변수와 휠체어 이동수요와의 상관관계 분석</a:t>
            </a:r>
          </a:p>
          <a:p>
            <a:pPr marL="12700" marR="5080" algn="just">
              <a:lnSpc>
                <a:spcPct val="200000"/>
              </a:lnSpc>
              <a:spcBef>
                <a:spcPts val="100"/>
              </a:spcBef>
            </a:pP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-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포용 관광 연계 알고리즘 개발</a:t>
            </a:r>
            <a:endParaRPr lang="ko-KR" altLang="en-US" sz="1200">
              <a:latin typeface="Adobe Clean Han"/>
              <a:cs typeface="Adobe Clean Han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7CD9B3CE-5DC8-0163-D8A8-09BF03B119AA}"/>
              </a:ext>
            </a:extLst>
          </p:cNvPr>
          <p:cNvSpPr/>
          <p:nvPr/>
        </p:nvSpPr>
        <p:spPr>
          <a:xfrm>
            <a:off x="1001248" y="6650276"/>
            <a:ext cx="1162747" cy="16960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38100" dist="254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7" name="Rectangle 7">
            <a:extLst>
              <a:ext uri="{FF2B5EF4-FFF2-40B4-BE49-F238E27FC236}">
                <a16:creationId xmlns:a16="http://schemas.microsoft.com/office/drawing/2014/main" id="{1DC62871-2451-2F70-40EB-32A793042AC3}"/>
              </a:ext>
            </a:extLst>
          </p:cNvPr>
          <p:cNvSpPr/>
          <p:nvPr/>
        </p:nvSpPr>
        <p:spPr>
          <a:xfrm>
            <a:off x="1173236" y="7505830"/>
            <a:ext cx="792674" cy="632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일반인용 지도 </a:t>
            </a:r>
            <a:r>
              <a:rPr 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</a:p>
        </p:txBody>
      </p:sp>
      <p:cxnSp>
        <p:nvCxnSpPr>
          <p:cNvPr id="68" name="Straight Arrow Connector 12">
            <a:extLst>
              <a:ext uri="{FF2B5EF4-FFF2-40B4-BE49-F238E27FC236}">
                <a16:creationId xmlns:a16="http://schemas.microsoft.com/office/drawing/2014/main" id="{022E5F90-FD83-A588-8F8B-88CEE9280E51}"/>
              </a:ext>
            </a:extLst>
          </p:cNvPr>
          <p:cNvCxnSpPr>
            <a:cxnSpLocks/>
          </p:cNvCxnSpPr>
          <p:nvPr/>
        </p:nvCxnSpPr>
        <p:spPr>
          <a:xfrm>
            <a:off x="2480599" y="6556321"/>
            <a:ext cx="0" cy="525985"/>
          </a:xfrm>
          <a:prstGeom prst="straightConnector1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6" descr="Distance free icon">
            <a:extLst>
              <a:ext uri="{FF2B5EF4-FFF2-40B4-BE49-F238E27FC236}">
                <a16:creationId xmlns:a16="http://schemas.microsoft.com/office/drawing/2014/main" id="{AF5AFBA0-3B9D-4F97-1718-2E0F51964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75" y="6978525"/>
            <a:ext cx="454842" cy="4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0867325-0413-7A7B-8065-50B9E9E36D23}"/>
              </a:ext>
            </a:extLst>
          </p:cNvPr>
          <p:cNvSpPr/>
          <p:nvPr/>
        </p:nvSpPr>
        <p:spPr>
          <a:xfrm>
            <a:off x="2826194" y="6650276"/>
            <a:ext cx="1162747" cy="16960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38100" dist="254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3" name="Rectangle 10">
            <a:extLst>
              <a:ext uri="{FF2B5EF4-FFF2-40B4-BE49-F238E27FC236}">
                <a16:creationId xmlns:a16="http://schemas.microsoft.com/office/drawing/2014/main" id="{FB41D31B-23E2-11FE-1286-4C802D2C15A3}"/>
              </a:ext>
            </a:extLst>
          </p:cNvPr>
          <p:cNvSpPr/>
          <p:nvPr/>
        </p:nvSpPr>
        <p:spPr>
          <a:xfrm>
            <a:off x="2925886" y="7555872"/>
            <a:ext cx="962305" cy="566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교통약자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</a:t>
            </a:r>
            <a:r>
              <a:rPr 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F4436B3-C3E3-7F87-3931-708F8A67690C}"/>
              </a:ext>
            </a:extLst>
          </p:cNvPr>
          <p:cNvGrpSpPr/>
          <p:nvPr/>
        </p:nvGrpSpPr>
        <p:grpSpPr>
          <a:xfrm>
            <a:off x="3108074" y="6891630"/>
            <a:ext cx="615324" cy="554519"/>
            <a:chOff x="2445044" y="4099410"/>
            <a:chExt cx="647510" cy="583524"/>
          </a:xfrm>
        </p:grpSpPr>
        <p:pic>
          <p:nvPicPr>
            <p:cNvPr id="75" name="Picture 6" descr="Distance free icon">
              <a:extLst>
                <a:ext uri="{FF2B5EF4-FFF2-40B4-BE49-F238E27FC236}">
                  <a16:creationId xmlns:a16="http://schemas.microsoft.com/office/drawing/2014/main" id="{D1F03428-0734-6624-F791-DD313519D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920" y="4099410"/>
              <a:ext cx="478634" cy="478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51B0793-2E0E-5723-BEC6-13B363E55B40}"/>
                </a:ext>
              </a:extLst>
            </p:cNvPr>
            <p:cNvSpPr/>
            <p:nvPr/>
          </p:nvSpPr>
          <p:spPr>
            <a:xfrm>
              <a:off x="2475927" y="4392209"/>
              <a:ext cx="272736" cy="2727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77" name="Picture 4" descr="Map premium icon">
              <a:extLst>
                <a:ext uri="{FF2B5EF4-FFF2-40B4-BE49-F238E27FC236}">
                  <a16:creationId xmlns:a16="http://schemas.microsoft.com/office/drawing/2014/main" id="{CE6DB3E3-CDD5-705A-9C5A-1E7A9FBDFA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6" t="32884" r="32977" b="461"/>
            <a:stretch/>
          </p:blipFill>
          <p:spPr bwMode="auto">
            <a:xfrm>
              <a:off x="2445044" y="4384675"/>
              <a:ext cx="306104" cy="29825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B1B62FB0-CB84-BDAC-E13E-C21DD70B94EE}"/>
              </a:ext>
            </a:extLst>
          </p:cNvPr>
          <p:cNvSpPr/>
          <p:nvPr/>
        </p:nvSpPr>
        <p:spPr>
          <a:xfrm>
            <a:off x="4668363" y="6650276"/>
            <a:ext cx="1162747" cy="16960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38100" dist="254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Rectangle 14">
            <a:extLst>
              <a:ext uri="{FF2B5EF4-FFF2-40B4-BE49-F238E27FC236}">
                <a16:creationId xmlns:a16="http://schemas.microsoft.com/office/drawing/2014/main" id="{10C0DA52-395F-E729-3039-198F64B725C4}"/>
              </a:ext>
            </a:extLst>
          </p:cNvPr>
          <p:cNvSpPr/>
          <p:nvPr/>
        </p:nvSpPr>
        <p:spPr>
          <a:xfrm>
            <a:off x="4790390" y="7433900"/>
            <a:ext cx="962305" cy="802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교통약자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경로 최적화</a:t>
            </a:r>
            <a:endParaRPr 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A3431B7-C2B6-4308-8489-E49B545E0E0E}"/>
              </a:ext>
            </a:extLst>
          </p:cNvPr>
          <p:cNvGrpSpPr/>
          <p:nvPr/>
        </p:nvGrpSpPr>
        <p:grpSpPr>
          <a:xfrm>
            <a:off x="5016596" y="6821019"/>
            <a:ext cx="524809" cy="534503"/>
            <a:chOff x="2445044" y="4384675"/>
            <a:chExt cx="552260" cy="562462"/>
          </a:xfrm>
        </p:grpSpPr>
        <p:pic>
          <p:nvPicPr>
            <p:cNvPr id="81" name="Picture 6" descr="Distance free icon">
              <a:extLst>
                <a:ext uri="{FF2B5EF4-FFF2-40B4-BE49-F238E27FC236}">
                  <a16:creationId xmlns:a16="http://schemas.microsoft.com/office/drawing/2014/main" id="{BD449E11-FC13-241F-6FAD-224BC9496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8670" y="4468503"/>
              <a:ext cx="478634" cy="478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3FE8EE9-368A-9C54-15F5-C25F613C59A1}"/>
                </a:ext>
              </a:extLst>
            </p:cNvPr>
            <p:cNvSpPr/>
            <p:nvPr/>
          </p:nvSpPr>
          <p:spPr>
            <a:xfrm>
              <a:off x="2475927" y="4392209"/>
              <a:ext cx="272736" cy="2727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83" name="Picture 4" descr="Map premium icon">
              <a:extLst>
                <a:ext uri="{FF2B5EF4-FFF2-40B4-BE49-F238E27FC236}">
                  <a16:creationId xmlns:a16="http://schemas.microsoft.com/office/drawing/2014/main" id="{E0BC4EA9-CE46-F59F-DDE1-D53D04AE2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6" t="32884" r="32977" b="461"/>
            <a:stretch/>
          </p:blipFill>
          <p:spPr bwMode="auto">
            <a:xfrm>
              <a:off x="2445044" y="4384675"/>
              <a:ext cx="306104" cy="29825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직각 삼각형 83">
            <a:extLst>
              <a:ext uri="{FF2B5EF4-FFF2-40B4-BE49-F238E27FC236}">
                <a16:creationId xmlns:a16="http://schemas.microsoft.com/office/drawing/2014/main" id="{7D56B477-9C4E-3A7B-ECF1-119A4CA2CF7C}"/>
              </a:ext>
            </a:extLst>
          </p:cNvPr>
          <p:cNvSpPr/>
          <p:nvPr/>
        </p:nvSpPr>
        <p:spPr>
          <a:xfrm rot="13463651">
            <a:off x="2273482" y="7337113"/>
            <a:ext cx="281736" cy="293570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Straight Arrow Connector 12">
            <a:extLst>
              <a:ext uri="{FF2B5EF4-FFF2-40B4-BE49-F238E27FC236}">
                <a16:creationId xmlns:a16="http://schemas.microsoft.com/office/drawing/2014/main" id="{ACEB088D-1CCF-B9D9-0758-D8DF0BA6B509}"/>
              </a:ext>
            </a:extLst>
          </p:cNvPr>
          <p:cNvCxnSpPr>
            <a:cxnSpLocks/>
          </p:cNvCxnSpPr>
          <p:nvPr/>
        </p:nvCxnSpPr>
        <p:spPr>
          <a:xfrm>
            <a:off x="4379025" y="6568030"/>
            <a:ext cx="0" cy="525985"/>
          </a:xfrm>
          <a:prstGeom prst="straightConnector1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각 삼각형 86">
            <a:extLst>
              <a:ext uri="{FF2B5EF4-FFF2-40B4-BE49-F238E27FC236}">
                <a16:creationId xmlns:a16="http://schemas.microsoft.com/office/drawing/2014/main" id="{09DD0C33-90EC-CD98-E49C-44C2CF8757BF}"/>
              </a:ext>
            </a:extLst>
          </p:cNvPr>
          <p:cNvSpPr/>
          <p:nvPr/>
        </p:nvSpPr>
        <p:spPr>
          <a:xfrm rot="13463651">
            <a:off x="4171908" y="7348822"/>
            <a:ext cx="281736" cy="293570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Oval 9">
            <a:extLst>
              <a:ext uri="{FF2B5EF4-FFF2-40B4-BE49-F238E27FC236}">
                <a16:creationId xmlns:a16="http://schemas.microsoft.com/office/drawing/2014/main" id="{D9BB2B5D-B616-E857-CB86-E35FF5085C32}"/>
              </a:ext>
            </a:extLst>
          </p:cNvPr>
          <p:cNvSpPr/>
          <p:nvPr/>
        </p:nvSpPr>
        <p:spPr>
          <a:xfrm>
            <a:off x="1847117" y="5174793"/>
            <a:ext cx="1228016" cy="1230550"/>
          </a:xfrm>
          <a:prstGeom prst="ellipse">
            <a:avLst/>
          </a:prstGeom>
          <a:solidFill>
            <a:schemeClr val="bg1"/>
          </a:solidFill>
          <a:ln w="19050" cap="rnd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Barrier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입력</a:t>
            </a:r>
            <a:endParaRPr lang="en-US" sz="11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9" name="Oval 16">
            <a:extLst>
              <a:ext uri="{FF2B5EF4-FFF2-40B4-BE49-F238E27FC236}">
                <a16:creationId xmlns:a16="http://schemas.microsoft.com/office/drawing/2014/main" id="{8658E0D6-5830-E409-A729-BA0E29DEA486}"/>
              </a:ext>
            </a:extLst>
          </p:cNvPr>
          <p:cNvSpPr/>
          <p:nvPr/>
        </p:nvSpPr>
        <p:spPr>
          <a:xfrm>
            <a:off x="3732145" y="5174792"/>
            <a:ext cx="1266564" cy="1239722"/>
          </a:xfrm>
          <a:prstGeom prst="ellipse">
            <a:avLst/>
          </a:prstGeom>
          <a:solidFill>
            <a:schemeClr val="bg1"/>
          </a:solidFill>
          <a:ln w="19050" cap="rnd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경로</a:t>
            </a:r>
            <a:r>
              <a:rPr lang="en-US" altLang="ko-KR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최적화 </a:t>
            </a:r>
            <a:r>
              <a:rPr lang="ko-KR" altLang="en-US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구현</a:t>
            </a:r>
            <a:endParaRPr lang="en-US" sz="11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685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908B833-3033-F4E8-2D0F-13B3376C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12B00-2BED-EBEF-7DB7-DE3A14426FEB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3. 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+mn-ea"/>
              </a:rPr>
              <a:t>휠체어 내비게이션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B2535-378E-1A16-086A-425FB559BB62}"/>
              </a:ext>
            </a:extLst>
          </p:cNvPr>
          <p:cNvSpPr txBox="1"/>
          <p:nvPr/>
        </p:nvSpPr>
        <p:spPr>
          <a:xfrm>
            <a:off x="578758" y="1680420"/>
            <a:ext cx="5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휠체어 내비게이션 개발개요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Söhne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0163093-8262-5E32-9757-78E02FCADF13}"/>
              </a:ext>
            </a:extLst>
          </p:cNvPr>
          <p:cNvGrpSpPr/>
          <p:nvPr/>
        </p:nvGrpSpPr>
        <p:grpSpPr>
          <a:xfrm>
            <a:off x="7364857" y="2902715"/>
            <a:ext cx="5503014" cy="2368024"/>
            <a:chOff x="124039" y="2040386"/>
            <a:chExt cx="7076677" cy="340199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F10990D-5AE3-4B9B-DA78-4EE8B19EA073}"/>
                </a:ext>
              </a:extLst>
            </p:cNvPr>
            <p:cNvSpPr/>
            <p:nvPr/>
          </p:nvSpPr>
          <p:spPr>
            <a:xfrm>
              <a:off x="4086017" y="2373589"/>
              <a:ext cx="2887407" cy="1298551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문화 공공 데이터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640460D-0DB6-6A2B-6CBE-BBE7D88927BE}"/>
                </a:ext>
              </a:extLst>
            </p:cNvPr>
            <p:cNvSpPr/>
            <p:nvPr/>
          </p:nvSpPr>
          <p:spPr>
            <a:xfrm>
              <a:off x="309422" y="2373590"/>
              <a:ext cx="2887407" cy="12985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이동의 자유 데이터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C06F887-6214-4E2C-4AD5-CE5C4D8F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168" y="2075512"/>
              <a:ext cx="378440" cy="3784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C582732-0B71-5B11-3969-1024C216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39" y="2107839"/>
              <a:ext cx="680651" cy="68065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F341A3F-E3D7-8D9C-AE7D-E9062958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76" y="2229606"/>
              <a:ext cx="542887" cy="48373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92E494F-2909-9098-53E9-32B1D56A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96" y="2040386"/>
              <a:ext cx="378440" cy="378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B0A8A17-4610-E228-9527-67C5F80A7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015" y="2158563"/>
              <a:ext cx="579201" cy="57920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A0470F3-A16A-B9D6-576A-5BB340635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18" y="2158563"/>
              <a:ext cx="458199" cy="476898"/>
            </a:xfrm>
            <a:prstGeom prst="rect">
              <a:avLst/>
            </a:prstGeom>
          </p:spPr>
        </p:pic>
        <p:sp>
          <p:nvSpPr>
            <p:cNvPr id="26" name="십자형 25">
              <a:extLst>
                <a:ext uri="{FF2B5EF4-FFF2-40B4-BE49-F238E27FC236}">
                  <a16:creationId xmlns:a16="http://schemas.microsoft.com/office/drawing/2014/main" id="{B6B27CFE-5D63-B9A2-33EB-68405DDBDD24}"/>
                </a:ext>
              </a:extLst>
            </p:cNvPr>
            <p:cNvSpPr/>
            <p:nvPr/>
          </p:nvSpPr>
          <p:spPr>
            <a:xfrm>
              <a:off x="3382212" y="2737764"/>
              <a:ext cx="483585" cy="493633"/>
            </a:xfrm>
            <a:prstGeom prst="plus">
              <a:avLst>
                <a:gd name="adj" fmla="val 4506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14874B-5AC9-8AA3-08FA-138827B308CD}"/>
                </a:ext>
              </a:extLst>
            </p:cNvPr>
            <p:cNvSpPr/>
            <p:nvPr/>
          </p:nvSpPr>
          <p:spPr>
            <a:xfrm>
              <a:off x="124039" y="3808600"/>
              <a:ext cx="2887607" cy="9060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배리어</a:t>
              </a:r>
              <a:r>
                <a:rPr lang="en-US" altLang="ko-KR" sz="1200" b="1" dirty="0"/>
                <a:t>(Barrier)</a:t>
              </a:r>
              <a:r>
                <a:rPr lang="ko-KR" altLang="en-US" sz="1200" b="1" dirty="0"/>
                <a:t> 위치 정보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배리어</a:t>
              </a:r>
              <a:r>
                <a:rPr lang="en-US" altLang="ko-KR" sz="1200" b="1" dirty="0"/>
                <a:t>(Barrier) </a:t>
              </a:r>
              <a:r>
                <a:rPr lang="ko-KR" altLang="en-US" sz="1200" b="1" dirty="0"/>
                <a:t>유형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교통약자 여정기록</a:t>
              </a:r>
              <a:endParaRPr lang="en-US" altLang="ko-KR" sz="1200" b="1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CC5C256-4B4B-5329-B6BA-461A39897FB1}"/>
                </a:ext>
              </a:extLst>
            </p:cNvPr>
            <p:cNvSpPr/>
            <p:nvPr/>
          </p:nvSpPr>
          <p:spPr>
            <a:xfrm>
              <a:off x="4063926" y="3868310"/>
              <a:ext cx="3136790" cy="1574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한국관광정책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부산광역시관광정보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시간대별 유동인구 현황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부산시 관광 정보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축제정보</a:t>
              </a:r>
              <a:endParaRPr lang="en-US" altLang="ko-KR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행사정보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190E72B-4F06-2CAD-0479-221CF31BAFE6}"/>
              </a:ext>
            </a:extLst>
          </p:cNvPr>
          <p:cNvSpPr txBox="1"/>
          <p:nvPr/>
        </p:nvSpPr>
        <p:spPr>
          <a:xfrm>
            <a:off x="563337" y="2233136"/>
            <a:ext cx="5731326" cy="1575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29600"/>
              </a:lnSpc>
              <a:spcBef>
                <a:spcPts val="100"/>
              </a:spcBef>
            </a:pP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교통약자를 위한 최적경로 알고리즘 고도화</a:t>
            </a:r>
          </a:p>
          <a:p>
            <a:pPr marL="12700" marR="5080" algn="just">
              <a:lnSpc>
                <a:spcPct val="129600"/>
              </a:lnSpc>
              <a:spcBef>
                <a:spcPts val="100"/>
              </a:spcBef>
            </a:pP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-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그래프 탐색 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A*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알고리즘 고도화</a:t>
            </a:r>
          </a:p>
          <a:p>
            <a:pPr marL="12700" marR="5080" algn="just">
              <a:lnSpc>
                <a:spcPct val="129600"/>
              </a:lnSpc>
              <a:spcBef>
                <a:spcPts val="100"/>
              </a:spcBef>
            </a:pP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- JPS algorithm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및 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Dijkstra algorithm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등을 이용한 최적경로 도출</a:t>
            </a:r>
          </a:p>
          <a:p>
            <a:pPr marL="12700" marR="5080" algn="just">
              <a:lnSpc>
                <a:spcPct val="129600"/>
              </a:lnSpc>
              <a:spcBef>
                <a:spcPts val="100"/>
              </a:spcBef>
            </a:pP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-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시공간적 군집분석 및 유동인구 군집별 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Hopspot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탐색 및 검증</a:t>
            </a:r>
          </a:p>
          <a:p>
            <a:pPr marL="12700" marR="5080" algn="just">
              <a:lnSpc>
                <a:spcPct val="129600"/>
              </a:lnSpc>
              <a:spcBef>
                <a:spcPts val="100"/>
              </a:spcBef>
            </a:pP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-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요일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,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시간대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,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계절</a:t>
            </a: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,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날씨 등의 변수와 휠체어 이동수요와의 상관관계 분석</a:t>
            </a:r>
          </a:p>
          <a:p>
            <a:pPr marL="12700" marR="5080" algn="just">
              <a:lnSpc>
                <a:spcPct val="129600"/>
              </a:lnSpc>
              <a:spcBef>
                <a:spcPts val="100"/>
              </a:spcBef>
            </a:pPr>
            <a:r>
              <a:rPr lang="en-US" altLang="ko-KR" sz="1200" spc="-105">
                <a:solidFill>
                  <a:srgbClr val="231F20"/>
                </a:solidFill>
                <a:latin typeface="Adobe Clean Han"/>
                <a:cs typeface="Adobe Clean Han"/>
              </a:rPr>
              <a:t>- </a:t>
            </a:r>
            <a:r>
              <a:rPr lang="ko-KR" altLang="en-US" sz="1200" spc="-105">
                <a:solidFill>
                  <a:srgbClr val="231F20"/>
                </a:solidFill>
                <a:latin typeface="Adobe Clean Han"/>
                <a:cs typeface="Adobe Clean Han"/>
              </a:rPr>
              <a:t>포용 관광 연계 알고리즘 개발</a:t>
            </a:r>
            <a:endParaRPr lang="ko-KR" altLang="en-US" sz="1200">
              <a:latin typeface="Adobe Clean Han"/>
              <a:cs typeface="Adobe Clean Han"/>
            </a:endParaRPr>
          </a:p>
        </p:txBody>
      </p:sp>
    </p:spTree>
    <p:extLst>
      <p:ext uri="{BB962C8B-B14F-4D97-AF65-F5344CB8AC3E}">
        <p14:creationId xmlns:p14="http://schemas.microsoft.com/office/powerpoint/2010/main" val="394403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3BB739D-89E1-2D04-1FB5-4491F0B8035B}"/>
              </a:ext>
            </a:extLst>
          </p:cNvPr>
          <p:cNvSpPr txBox="1"/>
          <p:nvPr/>
        </p:nvSpPr>
        <p:spPr>
          <a:xfrm>
            <a:off x="532096" y="2088116"/>
            <a:ext cx="5793808" cy="671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374151"/>
                </a:solidFill>
                <a:latin typeface="Söhne"/>
              </a:rPr>
              <a:t>6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altLang="ko-KR" sz="1200" dirty="0">
                <a:solidFill>
                  <a:srgbClr val="374151"/>
                </a:solidFill>
                <a:latin typeface="Söhne"/>
              </a:rPr>
              <a:t>DRT</a:t>
            </a:r>
            <a:r>
              <a:rPr lang="ko-KR" altLang="en-US" sz="1200" dirty="0">
                <a:solidFill>
                  <a:srgbClr val="374151"/>
                </a:solidFill>
                <a:latin typeface="Söhne"/>
              </a:rPr>
              <a:t> 노선 개발</a:t>
            </a:r>
            <a:endParaRPr lang="ko-KR" altLang="en-US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휠체어 장애인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DRT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노선 개발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이유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endParaRPr lang="ko-KR" altLang="en-US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배경 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1)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휠체어 이용자 대중교통 이용 실태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2)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휠체어 이용자 탑승의 물리적 제한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분석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1)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이동지원 수요 지점 분석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2)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이동 편의성 낮은 지역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3)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지역 특성 분석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4)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이동 필요 지점 연결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결과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1)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연결 지점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2)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효과 시뮬레이션</a:t>
            </a:r>
          </a:p>
          <a:p>
            <a:pPr lvl="2">
              <a:lnSpc>
                <a:spcPct val="150000"/>
              </a:lnSpc>
            </a:pPr>
            <a:endParaRPr lang="en-US" altLang="ko-K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경기도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DRT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노선 개발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아우토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4151"/>
                </a:solidFill>
                <a:latin typeface="Söhne"/>
              </a:rPr>
              <a:t>현황</a:t>
            </a:r>
            <a:br>
              <a:rPr lang="en-US" altLang="ko-KR" sz="1200" dirty="0">
                <a:solidFill>
                  <a:srgbClr val="374151"/>
                </a:solidFill>
                <a:latin typeface="Söhne"/>
              </a:rPr>
            </a:br>
            <a:r>
              <a:rPr lang="en-US" altLang="ko-KR" sz="1200" dirty="0">
                <a:solidFill>
                  <a:srgbClr val="374151"/>
                </a:solidFill>
                <a:latin typeface="Söhne"/>
              </a:rPr>
              <a:t>1)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승차공유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병행을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통한 효율 운영</a:t>
            </a:r>
            <a:endParaRPr lang="en-US" altLang="ko-K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분석</a:t>
            </a:r>
            <a:br>
              <a:rPr lang="en-US" altLang="ko-KR" sz="1200" dirty="0">
                <a:solidFill>
                  <a:srgbClr val="374151"/>
                </a:solidFill>
                <a:latin typeface="Söhne"/>
              </a:rPr>
            </a:br>
            <a:r>
              <a:rPr lang="en-US" altLang="ko-KR" sz="1200" dirty="0">
                <a:solidFill>
                  <a:srgbClr val="374151"/>
                </a:solidFill>
                <a:latin typeface="Söhne"/>
              </a:rPr>
              <a:t>1)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실근무율 분석 및 주간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주행량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최적화</a:t>
            </a:r>
            <a:br>
              <a:rPr lang="en-US" altLang="ko-KR" sz="1200" dirty="0">
                <a:solidFill>
                  <a:srgbClr val="374151"/>
                </a:solidFill>
                <a:latin typeface="Söhne"/>
              </a:rPr>
            </a:br>
            <a:r>
              <a:rPr lang="en-US" altLang="ko-KR" sz="1200" dirty="0">
                <a:solidFill>
                  <a:srgbClr val="374151"/>
                </a:solidFill>
                <a:latin typeface="Söhne"/>
              </a:rPr>
              <a:t>2)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자동배차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효율성 분석</a:t>
            </a:r>
            <a:br>
              <a:rPr lang="en-US" altLang="ko-KR" sz="1200" dirty="0">
                <a:solidFill>
                  <a:srgbClr val="374151"/>
                </a:solidFill>
                <a:latin typeface="Söhne"/>
              </a:rPr>
            </a:br>
            <a:r>
              <a:rPr lang="en-US" altLang="ko-KR" sz="1200" dirty="0">
                <a:solidFill>
                  <a:srgbClr val="374151"/>
                </a:solidFill>
                <a:latin typeface="Söhne"/>
              </a:rPr>
              <a:t>3)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경기도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DRT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노선 개발</a:t>
            </a:r>
            <a:endParaRPr lang="en-US" altLang="ko-K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결과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1)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효율성 분석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ko-KR" altLang="en-US" sz="1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6C89B8-172A-69A7-4006-88402B832F0F}"/>
              </a:ext>
            </a:extLst>
          </p:cNvPr>
          <p:cNvSpPr/>
          <p:nvPr/>
        </p:nvSpPr>
        <p:spPr>
          <a:xfrm>
            <a:off x="2956769" y="536968"/>
            <a:ext cx="944462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CB9258C8-3932-1ED8-03F5-A4CCE110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77491-CAC1-5840-88B6-A2757D8D5127}"/>
              </a:ext>
            </a:extLst>
          </p:cNvPr>
          <p:cNvSpPr/>
          <p:nvPr/>
        </p:nvSpPr>
        <p:spPr>
          <a:xfrm>
            <a:off x="7467266" y="2831431"/>
            <a:ext cx="1953461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목차 </a:t>
            </a:r>
            <a:r>
              <a:rPr lang="en-US" altLang="ko-KR" sz="1050" dirty="0"/>
              <a:t>6</a:t>
            </a:r>
            <a:r>
              <a:rPr lang="ko-KR" altLang="en-US" sz="1050" dirty="0"/>
              <a:t>번 분석 부분 </a:t>
            </a:r>
            <a:r>
              <a:rPr lang="ko-KR" altLang="en-US" sz="1050" dirty="0" err="1"/>
              <a:t>작성중</a:t>
            </a:r>
            <a:endParaRPr lang="ko-KR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F34F3-EA69-C4B4-7DB1-2711888C8070}"/>
              </a:ext>
            </a:extLst>
          </p:cNvPr>
          <p:cNvSpPr txBox="1"/>
          <p:nvPr/>
        </p:nvSpPr>
        <p:spPr>
          <a:xfrm>
            <a:off x="7467266" y="7987673"/>
            <a:ext cx="434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b="1" dirty="0">
              <a:solidFill>
                <a:srgbClr val="37415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/>
              <a:t>Sub1: </a:t>
            </a:r>
            <a:r>
              <a:rPr lang="ko-KR" altLang="en-US" sz="1200" dirty="0"/>
              <a:t>교통지원 정책의 통일의 필요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/>
              <a:t>sub2: </a:t>
            </a:r>
            <a:r>
              <a:rPr lang="ko-KR" altLang="en-US" sz="1200" dirty="0"/>
              <a:t>승차공유 </a:t>
            </a:r>
            <a:r>
              <a:rPr lang="ko-KR" altLang="en-US" sz="1200" dirty="0" err="1"/>
              <a:t>병행을</a:t>
            </a:r>
            <a:r>
              <a:rPr lang="ko-KR" altLang="en-US" sz="1200" dirty="0"/>
              <a:t> 통한 효율 운영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4E1AE-7995-9914-8DC6-3B4862A33B4A}"/>
              </a:ext>
            </a:extLst>
          </p:cNvPr>
          <p:cNvSpPr txBox="1"/>
          <p:nvPr/>
        </p:nvSpPr>
        <p:spPr>
          <a:xfrm>
            <a:off x="7008394" y="6729665"/>
            <a:ext cx="51080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기존 </a:t>
            </a:r>
            <a:r>
              <a:rPr lang="en-US" altLang="ko-KR" sz="1200" dirty="0"/>
              <a:t>-&gt; </a:t>
            </a:r>
            <a:r>
              <a:rPr lang="ko-KR" altLang="en-US" sz="1200" dirty="0" err="1"/>
              <a:t>두리발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장콜</a:t>
            </a:r>
            <a:r>
              <a:rPr lang="ko-KR" altLang="en-US" sz="1200" dirty="0"/>
              <a:t> 등 문제점 제시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데이터 수집 불가로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이유에서 진행하는 통합이 효율적이라는 것 보여주고 여론 만들어야 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F5255-D57B-E2C6-9A73-A2B83E8D807F}"/>
              </a:ext>
            </a:extLst>
          </p:cNvPr>
          <p:cNvSpPr txBox="1"/>
          <p:nvPr/>
        </p:nvSpPr>
        <p:spPr>
          <a:xfrm>
            <a:off x="7276097" y="4856429"/>
            <a:ext cx="31432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/>
              <a:t>7</a:t>
            </a:r>
            <a:r>
              <a:rPr lang="ko-KR" altLang="en-US" sz="1100"/>
              <a:t>월 사회적경제 박람회 발표요청 </a:t>
            </a:r>
            <a:r>
              <a:rPr lang="en-US" altLang="ko-KR" sz="1100"/>
              <a:t>(</a:t>
            </a:r>
            <a:r>
              <a:rPr lang="ko-KR" altLang="en-US" sz="1100"/>
              <a:t>아우토</a:t>
            </a:r>
            <a:r>
              <a:rPr lang="en-US" altLang="ko-KR" sz="1100"/>
              <a:t>)</a:t>
            </a:r>
          </a:p>
          <a:p>
            <a:r>
              <a:rPr lang="en-US" altLang="ko-KR" sz="1100"/>
              <a:t>6/28 </a:t>
            </a:r>
            <a:r>
              <a:rPr lang="ko-KR" altLang="en-US" sz="1100"/>
              <a:t>최종발표 참여 가능 여부 </a:t>
            </a:r>
            <a:r>
              <a:rPr lang="en-US" altLang="ko-KR" sz="1100"/>
              <a:t>(</a:t>
            </a:r>
            <a:r>
              <a:rPr lang="ko-KR" altLang="en-US" sz="1100"/>
              <a:t>아우토</a:t>
            </a:r>
            <a:r>
              <a:rPr lang="en-US" altLang="ko-KR" sz="1100"/>
              <a:t>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0455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3BB739D-89E1-2D04-1FB5-4491F0B8035B}"/>
              </a:ext>
            </a:extLst>
          </p:cNvPr>
          <p:cNvSpPr txBox="1"/>
          <p:nvPr/>
        </p:nvSpPr>
        <p:spPr>
          <a:xfrm>
            <a:off x="541934" y="2084718"/>
            <a:ext cx="5793808" cy="5603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AutoNum type="arabicPeriod" startAt="7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교통약자 이동권을 위한 정책과 현안</a:t>
            </a:r>
            <a:endParaRPr lang="en-US" altLang="ko-K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4151"/>
                </a:solidFill>
                <a:latin typeface="Söhne"/>
              </a:rPr>
              <a:t>현안과 도전 과제</a:t>
            </a:r>
            <a:br>
              <a:rPr lang="en-US" altLang="ko-KR" sz="1200" dirty="0">
                <a:solidFill>
                  <a:srgbClr val="374151"/>
                </a:solidFill>
                <a:latin typeface="Söhne"/>
              </a:rPr>
            </a:br>
            <a:r>
              <a:rPr lang="en-US" altLang="ko-KR" sz="1200" dirty="0">
                <a:solidFill>
                  <a:srgbClr val="374151"/>
                </a:solidFill>
                <a:latin typeface="Söhne"/>
              </a:rPr>
              <a:t>1) </a:t>
            </a:r>
            <a:r>
              <a:rPr lang="ko-KR" altLang="en-US" sz="1200" dirty="0">
                <a:solidFill>
                  <a:srgbClr val="374151"/>
                </a:solidFill>
                <a:latin typeface="Söhne"/>
              </a:rPr>
              <a:t>교통지원 정책 통일의 필요성</a:t>
            </a:r>
            <a:br>
              <a:rPr lang="en-US" altLang="ko-KR" sz="1200" dirty="0">
                <a:solidFill>
                  <a:srgbClr val="374151"/>
                </a:solidFill>
                <a:latin typeface="Söhne"/>
              </a:rPr>
            </a:br>
            <a:r>
              <a:rPr lang="en-US" altLang="ko-KR" sz="1200" dirty="0">
                <a:solidFill>
                  <a:srgbClr val="374151"/>
                </a:solidFill>
                <a:latin typeface="Söhne"/>
              </a:rPr>
              <a:t>2) </a:t>
            </a:r>
            <a:r>
              <a:rPr lang="ko-KR" altLang="en-US" sz="1200" dirty="0">
                <a:solidFill>
                  <a:srgbClr val="374151"/>
                </a:solidFill>
                <a:latin typeface="Söhne"/>
              </a:rPr>
              <a:t>통합 운영 시뮬레이션</a:t>
            </a:r>
            <a:endParaRPr lang="en-US" altLang="ko-KR" sz="1200" dirty="0">
              <a:solidFill>
                <a:srgbClr val="374151"/>
              </a:solidFill>
              <a:latin typeface="Söhne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4151"/>
                </a:solidFill>
                <a:latin typeface="Söhne"/>
              </a:rPr>
              <a:t>기대효과</a:t>
            </a:r>
            <a:endParaRPr lang="en-US" altLang="ko-KR" sz="1200" dirty="0">
              <a:solidFill>
                <a:srgbClr val="374151"/>
              </a:solidFill>
              <a:latin typeface="Söhne"/>
            </a:endParaRPr>
          </a:p>
          <a:p>
            <a:pPr algn="l">
              <a:lnSpc>
                <a:spcPct val="150000"/>
              </a:lnSpc>
            </a:pPr>
            <a:endParaRPr lang="en-US" altLang="ko-K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8.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결론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이동권의 중요성과 도전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이동권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보호 강화를 위한 제언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미래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이동권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동향에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대한 전망</a:t>
            </a: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74151"/>
              </a:solidFill>
              <a:latin typeface="Söhne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9.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부록</a:t>
            </a: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Söhne"/>
              </a:rPr>
              <a:t>이동의자유맵 </a:t>
            </a:r>
            <a:endParaRPr lang="en-US" altLang="ko-KR" sz="1200">
              <a:solidFill>
                <a:srgbClr val="374151"/>
              </a:solidFill>
              <a:latin typeface="Söhne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이동의자유맵 소개</a:t>
            </a: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Söhne"/>
              </a:rPr>
              <a:t>이동의자유맵  서비스 도입현황</a:t>
            </a:r>
            <a:endParaRPr lang="en-US" altLang="ko-KR" sz="1200">
              <a:solidFill>
                <a:srgbClr val="374151"/>
              </a:solidFill>
              <a:latin typeface="Söhne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이동의자유맵 연계 서비스</a:t>
            </a:r>
            <a:b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1)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포용관광</a:t>
            </a: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74151"/>
              </a:solidFill>
              <a:latin typeface="Söhne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6C89B8-172A-69A7-4006-88402B832F0F}"/>
              </a:ext>
            </a:extLst>
          </p:cNvPr>
          <p:cNvSpPr/>
          <p:nvPr/>
        </p:nvSpPr>
        <p:spPr>
          <a:xfrm>
            <a:off x="2956769" y="536968"/>
            <a:ext cx="944462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CB9258C8-3932-1ED8-03F5-A4CCE110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D48D6-D471-8169-F01E-0DB78EDB793B}"/>
              </a:ext>
            </a:extLst>
          </p:cNvPr>
          <p:cNvSpPr txBox="1"/>
          <p:nvPr/>
        </p:nvSpPr>
        <p:spPr>
          <a:xfrm>
            <a:off x="6960268" y="2443231"/>
            <a:ext cx="51080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장애인 택시들이 분리돼서 운영되다 보니 멀리 있는 차가 배차되는 현상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정보 </a:t>
            </a:r>
            <a:r>
              <a:rPr lang="ko-KR" altLang="en-US" sz="1200" dirty="0" err="1"/>
              <a:t>부존재</a:t>
            </a:r>
            <a:r>
              <a:rPr lang="ko-KR" altLang="en-US" sz="1200" dirty="0"/>
              <a:t> </a:t>
            </a:r>
            <a:r>
              <a:rPr lang="en-US" altLang="ko-KR" sz="1200" dirty="0"/>
              <a:t>&amp; </a:t>
            </a:r>
            <a:r>
              <a:rPr lang="ko-KR" altLang="en-US" sz="1200" dirty="0"/>
              <a:t>정보 제공 통일</a:t>
            </a:r>
            <a:r>
              <a:rPr lang="en-US" altLang="ko-KR" sz="1200" dirty="0"/>
              <a:t>X 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문제점 제시</a:t>
            </a:r>
          </a:p>
        </p:txBody>
      </p:sp>
    </p:spTree>
    <p:extLst>
      <p:ext uri="{BB962C8B-B14F-4D97-AF65-F5344CB8AC3E}">
        <p14:creationId xmlns:p14="http://schemas.microsoft.com/office/powerpoint/2010/main" val="147355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307C97-058C-C59D-B317-D3D05AD4E21D}"/>
              </a:ext>
            </a:extLst>
          </p:cNvPr>
          <p:cNvSpPr/>
          <p:nvPr/>
        </p:nvSpPr>
        <p:spPr>
          <a:xfrm>
            <a:off x="567159" y="740176"/>
            <a:ext cx="6050254" cy="193357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1.</a:t>
            </a:r>
            <a:r>
              <a:rPr lang="ko-KR" altLang="en-US" sz="3200" kern="1500" spc="300">
                <a:solidFill>
                  <a:schemeClr val="tx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서론</a:t>
            </a:r>
            <a:endParaRPr lang="en-US" altLang="ko-KR" sz="3200" kern="1500" spc="300">
              <a:solidFill>
                <a:schemeClr val="tx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바닥글 개체 틀 8">
            <a:extLst>
              <a:ext uri="{FF2B5EF4-FFF2-40B4-BE49-F238E27FC236}">
                <a16:creationId xmlns:a16="http://schemas.microsoft.com/office/drawing/2014/main" id="{0E6C0A35-EAB2-AD6A-F33A-34A66D00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2963" y="9452761"/>
            <a:ext cx="2571750" cy="315418"/>
          </a:xfrm>
        </p:spPr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98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96B39-A17E-4232-69A2-BC4DB2173BEE}"/>
              </a:ext>
            </a:extLst>
          </p:cNvPr>
          <p:cNvSpPr txBox="1"/>
          <p:nvPr/>
        </p:nvSpPr>
        <p:spPr>
          <a:xfrm>
            <a:off x="2920999" y="620846"/>
            <a:ext cx="3432628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b="0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 서론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7B21B-61D2-75B8-9572-E953C5235E30}"/>
              </a:ext>
            </a:extLst>
          </p:cNvPr>
          <p:cNvSpPr txBox="1"/>
          <p:nvPr/>
        </p:nvSpPr>
        <p:spPr>
          <a:xfrm>
            <a:off x="578759" y="1680420"/>
            <a:ext cx="428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| </a:t>
            </a:r>
            <a:r>
              <a:rPr lang="ko-KR" altLang="en-US" sz="1800" b="1" i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연구 배경과 목적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6ADEA-323D-C959-5BC6-7469F51330EF}"/>
              </a:ext>
            </a:extLst>
          </p:cNvPr>
          <p:cNvSpPr txBox="1"/>
          <p:nvPr/>
        </p:nvSpPr>
        <p:spPr>
          <a:xfrm>
            <a:off x="578759" y="2196766"/>
            <a:ext cx="5731326" cy="2857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 교통은 현대 사회에서 핵심적인 요소로서 개인과 사회의 활동에 불가결한 역할을 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그러나 교통 시스템이 적절하게 설계되지 않거나 제한된 경우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일부 사회구성원인 교통약자들은 이동에 어려움을 겪고 사회 참여의 기회를 제한받게 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교통약자는 신체적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인지적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운동 기능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장애 등의 이유로 이동에 제약이 있는 사람들을 말합니다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이러한 교통약자들의 이동권 보장은 인간의 기본 권리인 인권과 동등한 사회 참여를 실현하기 위한 중요한 과제입니다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b="0" i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  현재까지 교통약자 이동권에 대한 연구는 진행되어왔으나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여전히 많은 문제와 도전 과제가 존재합니다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교통약자 이동권의 보장을 위해서는 정확한 이해와 체계적인 대응책이 필요합니다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이를 위해 </a:t>
            </a:r>
            <a:r>
              <a:rPr lang="ko-KR" altLang="en-US" sz="1100">
                <a:solidFill>
                  <a:srgbClr val="374151"/>
                </a:solidFill>
                <a:latin typeface="Söhne"/>
              </a:rPr>
              <a:t>이유 사회적협동조합은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 교통약자 이동권의 배경과 문제점을 분석하고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100" b="0" i="0">
                <a:solidFill>
                  <a:srgbClr val="374151"/>
                </a:solidFill>
                <a:effectLst/>
                <a:latin typeface="Söhne"/>
              </a:rPr>
              <a:t>이동권 보장을 위한 정책 및 서비스 개선 방안을 모색하고 있습니다</a:t>
            </a:r>
            <a:r>
              <a:rPr lang="en-US" altLang="ko-KR" sz="11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6EDFA8AD-9B51-F83F-6D77-DA677AFE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2023. 2u Social Cooperative  All rights reserved.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65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741</TotalTime>
  <Words>5424</Words>
  <Application>Microsoft Office PowerPoint</Application>
  <PresentationFormat>A4 용지(210x297mm)</PresentationFormat>
  <Paragraphs>769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8" baseType="lpstr">
      <vt:lpstr>Adobe Clean Han</vt:lpstr>
      <vt:lpstr>Adobe Gothic Std B</vt:lpstr>
      <vt:lpstr>a타이틀고딕4</vt:lpstr>
      <vt:lpstr>Noto Sans CJK KR Black</vt:lpstr>
      <vt:lpstr>Noto Sans KR</vt:lpstr>
      <vt:lpstr>Söhne</vt:lpstr>
      <vt:lpstr>Source Han Sans KR</vt:lpstr>
      <vt:lpstr>Arial</vt:lpstr>
      <vt:lpstr>Calibri</vt:lpstr>
      <vt:lpstr>Calibri Light</vt:lpstr>
      <vt:lpstr>Times New Roman</vt:lpstr>
      <vt:lpstr>나눔고딕</vt:lpstr>
      <vt:lpstr>나눔스퀘어_ac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채영</dc:creator>
  <cp:lastModifiedBy>윤 채영</cp:lastModifiedBy>
  <cp:revision>291</cp:revision>
  <dcterms:created xsi:type="dcterms:W3CDTF">2023-03-14T00:43:05Z</dcterms:created>
  <dcterms:modified xsi:type="dcterms:W3CDTF">2023-06-13T06:32:06Z</dcterms:modified>
</cp:coreProperties>
</file>